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3" r:id="rId4"/>
    <p:sldId id="257" r:id="rId5"/>
    <p:sldId id="258" r:id="rId6"/>
    <p:sldId id="265" r:id="rId7"/>
    <p:sldId id="267" r:id="rId8"/>
    <p:sldId id="268" r:id="rId9"/>
    <p:sldId id="259" r:id="rId10"/>
    <p:sldId id="272" r:id="rId11"/>
    <p:sldId id="271" r:id="rId12"/>
    <p:sldId id="266" r:id="rId13"/>
    <p:sldId id="277" r:id="rId14"/>
    <p:sldId id="269" r:id="rId15"/>
    <p:sldId id="260" r:id="rId16"/>
    <p:sldId id="273" r:id="rId17"/>
    <p:sldId id="270" r:id="rId18"/>
    <p:sldId id="280" r:id="rId19"/>
    <p:sldId id="261" r:id="rId20"/>
    <p:sldId id="275" r:id="rId21"/>
    <p:sldId id="278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91" y="2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90735-1507-4947-BF26-8FC49E0C42E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381DD-7AB3-490D-A79F-38159E168C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741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6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66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367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98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105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592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88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484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206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7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78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07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302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5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15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64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26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24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894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143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01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7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42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089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60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66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450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0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32" y="0"/>
            <a:ext cx="12175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6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32" y="0"/>
            <a:ext cx="12200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130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94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3DB11-26F4-46A5-ADFC-8E19BB4D60F0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A2B75-2A88-47F3-B4BE-C0553C386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2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microsoft.com/office/2007/relationships/media" Target="../media/media1.mp3"/><Relationship Id="rId4" Type="http://schemas.openxmlformats.org/officeDocument/2006/relationships/audio" Target="NUL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emf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8.emf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8.emf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8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库_文本框 5"/>
          <p:cNvSpPr txBox="1"/>
          <p:nvPr>
            <p:custDataLst>
              <p:tags r:id="rId1"/>
            </p:custDataLst>
          </p:nvPr>
        </p:nvSpPr>
        <p:spPr>
          <a:xfrm>
            <a:off x="1442263" y="2559612"/>
            <a:ext cx="9581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>
                <a:latin typeface="造字工房尚雅（非商用）常规体" pitchFamily="2" charset="-122"/>
                <a:ea typeface="造字工房尚雅（非商用）常规体" pitchFamily="2" charset="-122"/>
              </a:rPr>
              <a:t>Python</a:t>
            </a:r>
            <a:r>
              <a:rPr lang="zh-CN" altLang="en-US" sz="6600">
                <a:latin typeface="造字工房尚雅（非商用）常规体" pitchFamily="2" charset="-122"/>
                <a:ea typeface="造字工房尚雅（非商用）常规体" pitchFamily="2" charset="-122"/>
              </a:rPr>
              <a:t>编译器设计与实现</a:t>
            </a:r>
            <a:endParaRPr lang="zh-CN" altLang="en-US" sz="66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269832" y="4012876"/>
            <a:ext cx="1973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latin typeface="Bauhaus 93" panose="04030905020B02020C02" pitchFamily="82" charset="0"/>
              </a:rPr>
              <a:t>Programming</a:t>
            </a:r>
            <a:endParaRPr lang="en-US" altLang="zh-CN" sz="1400" dirty="0">
              <a:latin typeface="Bauhaus 93" panose="04030905020B02020C02" pitchFamily="82" charset="0"/>
            </a:endParaRPr>
          </a:p>
          <a:p>
            <a:pPr algn="dist"/>
            <a:r>
              <a:rPr lang="zh-CN" altLang="en-US" sz="1400" dirty="0" smtClean="0">
                <a:latin typeface="Bauhaus 93" panose="04030905020B02020C02" pitchFamily="82" charset="0"/>
              </a:rPr>
              <a:t>程元：</a:t>
            </a:r>
            <a:r>
              <a:rPr lang="en-US" altLang="zh-CN" sz="1400" dirty="0" smtClean="0">
                <a:latin typeface="Bauhaus 93" panose="04030905020B02020C02" pitchFamily="82" charset="0"/>
              </a:rPr>
              <a:t>2016211961</a:t>
            </a:r>
          </a:p>
          <a:p>
            <a:pPr algn="dist"/>
            <a:r>
              <a:rPr lang="zh-CN" altLang="en-US" sz="1400" dirty="0">
                <a:latin typeface="Bauhaus 93" panose="04030905020B02020C02" pitchFamily="82" charset="0"/>
              </a:rPr>
              <a:t>曾</a:t>
            </a:r>
            <a:r>
              <a:rPr lang="zh-CN" altLang="en-US" sz="1400" dirty="0" smtClean="0">
                <a:latin typeface="Bauhaus 93" panose="04030905020B02020C02" pitchFamily="82" charset="0"/>
              </a:rPr>
              <a:t>嘉：</a:t>
            </a:r>
            <a:r>
              <a:rPr lang="en-US" altLang="zh-CN" sz="1400" dirty="0" smtClean="0">
                <a:latin typeface="Bauhaus 93" panose="04030905020B02020C02" pitchFamily="82" charset="0"/>
              </a:rPr>
              <a:t>2016211977</a:t>
            </a:r>
          </a:p>
          <a:p>
            <a:pPr algn="dist"/>
            <a:r>
              <a:rPr lang="zh-CN" altLang="en-US" sz="1400" dirty="0">
                <a:latin typeface="Bauhaus 93" panose="04030905020B02020C02" pitchFamily="82" charset="0"/>
              </a:rPr>
              <a:t>凌翠</a:t>
            </a:r>
            <a:r>
              <a:rPr lang="zh-CN" altLang="en-US" sz="1400" dirty="0" smtClean="0">
                <a:latin typeface="Bauhaus 93" panose="04030905020B02020C02" pitchFamily="82" charset="0"/>
              </a:rPr>
              <a:t>雪：</a:t>
            </a:r>
            <a:r>
              <a:rPr lang="en-US" altLang="zh-CN" sz="1400" dirty="0" smtClean="0">
                <a:latin typeface="Bauhaus 93" panose="04030905020B02020C02" pitchFamily="82" charset="0"/>
              </a:rPr>
              <a:t>2016211979</a:t>
            </a:r>
          </a:p>
        </p:txBody>
      </p:sp>
      <p:sp>
        <p:nvSpPr>
          <p:cNvPr id="8" name="PA_库_文本框 7"/>
          <p:cNvSpPr txBox="1"/>
          <p:nvPr>
            <p:custDataLst>
              <p:tags r:id="rId3"/>
            </p:custDataLst>
          </p:nvPr>
        </p:nvSpPr>
        <p:spPr>
          <a:xfrm>
            <a:off x="4561136" y="3667608"/>
            <a:ext cx="334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>
                <a:latin typeface="造字工房朗宋（非商用）常规体" pitchFamily="2" charset="-122"/>
                <a:ea typeface="造字工房朗宋（非商用）常规体" pitchFamily="2" charset="-122"/>
              </a:rPr>
              <a:t>C#</a:t>
            </a:r>
            <a:r>
              <a:rPr lang="zh-CN" altLang="en-US">
                <a:latin typeface="造字工房朗宋（非商用）常规体" pitchFamily="2" charset="-122"/>
                <a:ea typeface="造字工房朗宋（非商用）常规体" pitchFamily="2" charset="-122"/>
              </a:rPr>
              <a:t>程序设计实践</a:t>
            </a:r>
            <a:endParaRPr lang="zh-CN" altLang="en-US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pic>
        <p:nvPicPr>
          <p:cNvPr id="3" name="Dustin O'Halloran - We Move Lightly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st="8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9305" y="61147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utoUpdateAnimBg="0"/>
      <p:bldP spid="6" grpId="1" autoUpdateAnimBg="0"/>
      <p:bldP spid="6" grpId="2" autoUpdateAnimBg="0"/>
      <p:bldP spid="7" grpId="0" autoUpdateAnimBg="0"/>
      <p:bldP spid="7" grpId="1" autoUpdateAnimBg="0"/>
      <p:bldP spid="7" grpId="2" autoUpdateAnimBg="0"/>
      <p:bldP spid="8" grpId="0" autoUpdateAnimBg="0"/>
      <p:bldP spid="8" grpId="1" autoUpdateAnimBg="0"/>
      <p:bldP spid="8" grpId="2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76579" y="20530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13"/>
          <p:cNvSpPr/>
          <p:nvPr/>
        </p:nvSpPr>
        <p:spPr>
          <a:xfrm>
            <a:off x="2276768" y="1307577"/>
            <a:ext cx="2667000" cy="4457700"/>
          </a:xfrm>
          <a:custGeom>
            <a:avLst/>
            <a:gdLst>
              <a:gd name="connsiteX0" fmla="*/ 0 w 2667000"/>
              <a:gd name="connsiteY0" fmla="*/ 0 h 4724400"/>
              <a:gd name="connsiteX1" fmla="*/ 2667000 w 2667000"/>
              <a:gd name="connsiteY1" fmla="*/ 0 h 4724400"/>
              <a:gd name="connsiteX2" fmla="*/ 2667000 w 2667000"/>
              <a:gd name="connsiteY2" fmla="*/ 1473200 h 4724400"/>
              <a:gd name="connsiteX3" fmla="*/ 2311400 w 2667000"/>
              <a:gd name="connsiteY3" fmla="*/ 1473200 h 4724400"/>
              <a:gd name="connsiteX4" fmla="*/ 2311400 w 2667000"/>
              <a:gd name="connsiteY4" fmla="*/ 3251200 h 4724400"/>
              <a:gd name="connsiteX5" fmla="*/ 2667000 w 2667000"/>
              <a:gd name="connsiteY5" fmla="*/ 3251200 h 4724400"/>
              <a:gd name="connsiteX6" fmla="*/ 2667000 w 2667000"/>
              <a:gd name="connsiteY6" fmla="*/ 4724400 h 4724400"/>
              <a:gd name="connsiteX7" fmla="*/ 0 w 2667000"/>
              <a:gd name="connsiteY7" fmla="*/ 4724400 h 4724400"/>
              <a:gd name="connsiteX0" fmla="*/ 2311400 w 2667000"/>
              <a:gd name="connsiteY0" fmla="*/ 3251200 h 4724400"/>
              <a:gd name="connsiteX1" fmla="*/ 2667000 w 2667000"/>
              <a:gd name="connsiteY1" fmla="*/ 3251200 h 4724400"/>
              <a:gd name="connsiteX2" fmla="*/ 2667000 w 2667000"/>
              <a:gd name="connsiteY2" fmla="*/ 4724400 h 4724400"/>
              <a:gd name="connsiteX3" fmla="*/ 0 w 2667000"/>
              <a:gd name="connsiteY3" fmla="*/ 4724400 h 4724400"/>
              <a:gd name="connsiteX4" fmla="*/ 0 w 2667000"/>
              <a:gd name="connsiteY4" fmla="*/ 0 h 4724400"/>
              <a:gd name="connsiteX5" fmla="*/ 2667000 w 2667000"/>
              <a:gd name="connsiteY5" fmla="*/ 0 h 4724400"/>
              <a:gd name="connsiteX6" fmla="*/ 2667000 w 2667000"/>
              <a:gd name="connsiteY6" fmla="*/ 1473200 h 4724400"/>
              <a:gd name="connsiteX7" fmla="*/ 2311400 w 2667000"/>
              <a:gd name="connsiteY7" fmla="*/ 1473200 h 4724400"/>
              <a:gd name="connsiteX8" fmla="*/ 2402840 w 2667000"/>
              <a:gd name="connsiteY8" fmla="*/ 3342640 h 4724400"/>
              <a:gd name="connsiteX0" fmla="*/ 2667000 w 2667000"/>
              <a:gd name="connsiteY0" fmla="*/ 3251200 h 4724400"/>
              <a:gd name="connsiteX1" fmla="*/ 2667000 w 2667000"/>
              <a:gd name="connsiteY1" fmla="*/ 4724400 h 4724400"/>
              <a:gd name="connsiteX2" fmla="*/ 0 w 2667000"/>
              <a:gd name="connsiteY2" fmla="*/ 4724400 h 4724400"/>
              <a:gd name="connsiteX3" fmla="*/ 0 w 2667000"/>
              <a:gd name="connsiteY3" fmla="*/ 0 h 4724400"/>
              <a:gd name="connsiteX4" fmla="*/ 2667000 w 2667000"/>
              <a:gd name="connsiteY4" fmla="*/ 0 h 4724400"/>
              <a:gd name="connsiteX5" fmla="*/ 2667000 w 2667000"/>
              <a:gd name="connsiteY5" fmla="*/ 1473200 h 4724400"/>
              <a:gd name="connsiteX6" fmla="*/ 2311400 w 2667000"/>
              <a:gd name="connsiteY6" fmla="*/ 1473200 h 4724400"/>
              <a:gd name="connsiteX7" fmla="*/ 2402840 w 2667000"/>
              <a:gd name="connsiteY7" fmla="*/ 3342640 h 4724400"/>
              <a:gd name="connsiteX0" fmla="*/ 2667000 w 2667000"/>
              <a:gd name="connsiteY0" fmla="*/ 3251200 h 4724400"/>
              <a:gd name="connsiteX1" fmla="*/ 2667000 w 2667000"/>
              <a:gd name="connsiteY1" fmla="*/ 4724400 h 4724400"/>
              <a:gd name="connsiteX2" fmla="*/ 0 w 2667000"/>
              <a:gd name="connsiteY2" fmla="*/ 4724400 h 4724400"/>
              <a:gd name="connsiteX3" fmla="*/ 0 w 2667000"/>
              <a:gd name="connsiteY3" fmla="*/ 0 h 4724400"/>
              <a:gd name="connsiteX4" fmla="*/ 2667000 w 2667000"/>
              <a:gd name="connsiteY4" fmla="*/ 0 h 4724400"/>
              <a:gd name="connsiteX5" fmla="*/ 2667000 w 2667000"/>
              <a:gd name="connsiteY5" fmla="*/ 1473200 h 4724400"/>
              <a:gd name="connsiteX6" fmla="*/ 2311400 w 2667000"/>
              <a:gd name="connsiteY6" fmla="*/ 1473200 h 4724400"/>
              <a:gd name="connsiteX0" fmla="*/ 2667000 w 2667000"/>
              <a:gd name="connsiteY0" fmla="*/ 3251200 h 4724400"/>
              <a:gd name="connsiteX1" fmla="*/ 2667000 w 2667000"/>
              <a:gd name="connsiteY1" fmla="*/ 4724400 h 4724400"/>
              <a:gd name="connsiteX2" fmla="*/ 0 w 2667000"/>
              <a:gd name="connsiteY2" fmla="*/ 4724400 h 4724400"/>
              <a:gd name="connsiteX3" fmla="*/ 0 w 2667000"/>
              <a:gd name="connsiteY3" fmla="*/ 0 h 4724400"/>
              <a:gd name="connsiteX4" fmla="*/ 2667000 w 2667000"/>
              <a:gd name="connsiteY4" fmla="*/ 0 h 4724400"/>
              <a:gd name="connsiteX5" fmla="*/ 2667000 w 2667000"/>
              <a:gd name="connsiteY5" fmla="*/ 14732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7000" h="4724400">
                <a:moveTo>
                  <a:pt x="2667000" y="3251200"/>
                </a:moveTo>
                <a:lnTo>
                  <a:pt x="2667000" y="4724400"/>
                </a:lnTo>
                <a:lnTo>
                  <a:pt x="0" y="4724400"/>
                </a:lnTo>
                <a:lnTo>
                  <a:pt x="0" y="0"/>
                </a:lnTo>
                <a:lnTo>
                  <a:pt x="2667000" y="0"/>
                </a:lnTo>
                <a:lnTo>
                  <a:pt x="2667000" y="147320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4"/>
          <p:cNvSpPr/>
          <p:nvPr/>
        </p:nvSpPr>
        <p:spPr>
          <a:xfrm>
            <a:off x="1921168" y="1580627"/>
            <a:ext cx="711200" cy="391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9" name="3"/>
          <p:cNvSpPr/>
          <p:nvPr/>
        </p:nvSpPr>
        <p:spPr>
          <a:xfrm>
            <a:off x="4048328" y="2835863"/>
            <a:ext cx="1790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/>
              <a:t>Python</a:t>
            </a:r>
            <a:r>
              <a:rPr lang="zh-CN" altLang="en-US" sz="2400" b="1" dirty="0" smtClean="0"/>
              <a:t>语言</a:t>
            </a:r>
            <a:endParaRPr lang="zh-CN" altLang="en-US" sz="2400" b="1" dirty="0"/>
          </a:p>
        </p:txBody>
      </p:sp>
      <p:sp>
        <p:nvSpPr>
          <p:cNvPr id="130" name="8"/>
          <p:cNvSpPr/>
          <p:nvPr/>
        </p:nvSpPr>
        <p:spPr>
          <a:xfrm>
            <a:off x="4389769" y="3297528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/>
              <a:t>编译执行过程</a:t>
            </a:r>
            <a:endParaRPr lang="zh-CN" altLang="en-US" sz="1200" dirty="0"/>
          </a:p>
        </p:txBody>
      </p:sp>
      <p:cxnSp>
        <p:nvCxnSpPr>
          <p:cNvPr id="131" name="10"/>
          <p:cNvCxnSpPr/>
          <p:nvPr/>
        </p:nvCxnSpPr>
        <p:spPr>
          <a:xfrm>
            <a:off x="4450211" y="3625327"/>
            <a:ext cx="987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16"/>
          <p:cNvSpPr/>
          <p:nvPr/>
        </p:nvSpPr>
        <p:spPr>
          <a:xfrm>
            <a:off x="4151557" y="377095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/>
              <a:t>《</a:t>
            </a:r>
            <a:r>
              <a:rPr lang="zh-CN" altLang="en-US" b="1" dirty="0" smtClean="0"/>
              <a:t>编译原理</a:t>
            </a:r>
            <a:r>
              <a:rPr lang="en-US" altLang="zh-CN" b="1" dirty="0" smtClean="0"/>
              <a:t>》</a:t>
            </a:r>
            <a:endParaRPr lang="zh-CN" altLang="en-US" b="1" dirty="0"/>
          </a:p>
        </p:txBody>
      </p:sp>
      <p:grpSp>
        <p:nvGrpSpPr>
          <p:cNvPr id="134" name="组合 133"/>
          <p:cNvGrpSpPr/>
          <p:nvPr/>
        </p:nvGrpSpPr>
        <p:grpSpPr>
          <a:xfrm>
            <a:off x="5792436" y="1320801"/>
            <a:ext cx="6065076" cy="601251"/>
            <a:chOff x="1055688" y="2481944"/>
            <a:chExt cx="4677455" cy="508000"/>
          </a:xfrm>
        </p:grpSpPr>
        <p:grpSp>
          <p:nvGrpSpPr>
            <p:cNvPr id="135" name="组合 134"/>
            <p:cNvGrpSpPr/>
            <p:nvPr/>
          </p:nvGrpSpPr>
          <p:grpSpPr>
            <a:xfrm>
              <a:off x="1055688" y="2481944"/>
              <a:ext cx="4677455" cy="508000"/>
              <a:chOff x="1055688" y="2481944"/>
              <a:chExt cx="4677455" cy="508000"/>
            </a:xfrm>
          </p:grpSpPr>
          <p:sp>
            <p:nvSpPr>
              <p:cNvPr id="138" name="矩形 137"/>
              <p:cNvSpPr/>
              <p:nvPr/>
            </p:nvSpPr>
            <p:spPr>
              <a:xfrm>
                <a:off x="1055688" y="2481944"/>
                <a:ext cx="1582057" cy="5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2637745" y="2481944"/>
                <a:ext cx="3095398" cy="50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136" name="TextBox 19"/>
            <p:cNvSpPr txBox="1"/>
            <p:nvPr/>
          </p:nvSpPr>
          <p:spPr>
            <a:xfrm>
              <a:off x="2817064" y="2526808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endParaRPr lang="en-US" sz="2000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7" name="TextBox 19"/>
            <p:cNvSpPr txBox="1"/>
            <p:nvPr/>
          </p:nvSpPr>
          <p:spPr>
            <a:xfrm>
              <a:off x="1055688" y="2545858"/>
              <a:ext cx="1582057" cy="3380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第</a:t>
              </a:r>
              <a:r>
                <a:rPr lang="en-US" altLang="zh-CN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1</a:t>
              </a:r>
              <a:r>
                <a:rPr lang="zh-CN" altLang="en-US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步</a:t>
              </a:r>
              <a:endParaRPr lang="en-US" sz="2000" b="1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29654" y="1434362"/>
            <a:ext cx="3919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Tokenizer</a:t>
            </a:r>
            <a:r>
              <a:rPr lang="zh-CN" altLang="en-US" sz="1400" dirty="0">
                <a:solidFill>
                  <a:schemeClr val="bg1"/>
                </a:solidFill>
              </a:rPr>
              <a:t>进行词法分析，把源程序分解为</a:t>
            </a:r>
            <a:r>
              <a:rPr lang="en-US" altLang="zh-CN" sz="1400" dirty="0">
                <a:solidFill>
                  <a:schemeClr val="bg1"/>
                </a:solidFill>
              </a:rPr>
              <a:t>Token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182" name="组合 181"/>
          <p:cNvGrpSpPr/>
          <p:nvPr/>
        </p:nvGrpSpPr>
        <p:grpSpPr>
          <a:xfrm>
            <a:off x="6082883" y="2240536"/>
            <a:ext cx="6065076" cy="601251"/>
            <a:chOff x="1055688" y="2481944"/>
            <a:chExt cx="4677455" cy="508000"/>
          </a:xfrm>
        </p:grpSpPr>
        <p:grpSp>
          <p:nvGrpSpPr>
            <p:cNvPr id="183" name="组合 182"/>
            <p:cNvGrpSpPr/>
            <p:nvPr/>
          </p:nvGrpSpPr>
          <p:grpSpPr>
            <a:xfrm>
              <a:off x="1055688" y="2481944"/>
              <a:ext cx="4677455" cy="508000"/>
              <a:chOff x="1055688" y="2481944"/>
              <a:chExt cx="4677455" cy="508000"/>
            </a:xfrm>
          </p:grpSpPr>
          <p:sp>
            <p:nvSpPr>
              <p:cNvPr id="186" name="矩形 185"/>
              <p:cNvSpPr/>
              <p:nvPr/>
            </p:nvSpPr>
            <p:spPr>
              <a:xfrm>
                <a:off x="1055688" y="2481944"/>
                <a:ext cx="1582057" cy="5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2637745" y="2481944"/>
                <a:ext cx="3095398" cy="50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184" name="TextBox 19"/>
            <p:cNvSpPr txBox="1"/>
            <p:nvPr/>
          </p:nvSpPr>
          <p:spPr>
            <a:xfrm>
              <a:off x="2817064" y="2526808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endParaRPr lang="en-US" sz="2000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85" name="TextBox 19"/>
            <p:cNvSpPr txBox="1"/>
            <p:nvPr/>
          </p:nvSpPr>
          <p:spPr>
            <a:xfrm>
              <a:off x="1055688" y="2545858"/>
              <a:ext cx="1582057" cy="3380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第</a:t>
              </a:r>
              <a:r>
                <a:rPr lang="en-US" altLang="zh-CN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2</a:t>
              </a:r>
              <a:r>
                <a:rPr lang="zh-CN" altLang="en-US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步</a:t>
              </a:r>
              <a:endParaRPr lang="en-US" sz="2000" b="1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5807947" y="3174045"/>
            <a:ext cx="6065076" cy="601251"/>
            <a:chOff x="1055688" y="2481944"/>
            <a:chExt cx="4677455" cy="508000"/>
          </a:xfrm>
        </p:grpSpPr>
        <p:grpSp>
          <p:nvGrpSpPr>
            <p:cNvPr id="189" name="组合 188"/>
            <p:cNvGrpSpPr/>
            <p:nvPr/>
          </p:nvGrpSpPr>
          <p:grpSpPr>
            <a:xfrm>
              <a:off x="1055688" y="2481944"/>
              <a:ext cx="4677455" cy="508000"/>
              <a:chOff x="1055688" y="2481944"/>
              <a:chExt cx="4677455" cy="508000"/>
            </a:xfrm>
          </p:grpSpPr>
          <p:sp>
            <p:nvSpPr>
              <p:cNvPr id="192" name="矩形 191"/>
              <p:cNvSpPr/>
              <p:nvPr/>
            </p:nvSpPr>
            <p:spPr>
              <a:xfrm>
                <a:off x="1055688" y="2481944"/>
                <a:ext cx="1582057" cy="5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2637745" y="2481944"/>
                <a:ext cx="3095398" cy="50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190" name="TextBox 19"/>
            <p:cNvSpPr txBox="1"/>
            <p:nvPr/>
          </p:nvSpPr>
          <p:spPr>
            <a:xfrm>
              <a:off x="2817064" y="2526808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endParaRPr lang="en-US" sz="2000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91" name="TextBox 19"/>
            <p:cNvSpPr txBox="1"/>
            <p:nvPr/>
          </p:nvSpPr>
          <p:spPr>
            <a:xfrm>
              <a:off x="1055688" y="2545858"/>
              <a:ext cx="1582057" cy="3380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第</a:t>
              </a:r>
              <a:r>
                <a:rPr lang="en-US" altLang="zh-CN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3</a:t>
              </a:r>
              <a:r>
                <a:rPr lang="zh-CN" altLang="en-US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步</a:t>
              </a:r>
              <a:endParaRPr lang="en-US" sz="2000" b="1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6082883" y="4060288"/>
            <a:ext cx="6065076" cy="601251"/>
            <a:chOff x="1055688" y="2481944"/>
            <a:chExt cx="4677455" cy="508000"/>
          </a:xfrm>
        </p:grpSpPr>
        <p:grpSp>
          <p:nvGrpSpPr>
            <p:cNvPr id="195" name="组合 194"/>
            <p:cNvGrpSpPr/>
            <p:nvPr/>
          </p:nvGrpSpPr>
          <p:grpSpPr>
            <a:xfrm>
              <a:off x="1055688" y="2481944"/>
              <a:ext cx="4677455" cy="508000"/>
              <a:chOff x="1055688" y="2481944"/>
              <a:chExt cx="4677455" cy="508000"/>
            </a:xfrm>
          </p:grpSpPr>
          <p:sp>
            <p:nvSpPr>
              <p:cNvPr id="198" name="矩形 197"/>
              <p:cNvSpPr/>
              <p:nvPr/>
            </p:nvSpPr>
            <p:spPr>
              <a:xfrm>
                <a:off x="1055688" y="2481944"/>
                <a:ext cx="1582057" cy="5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2637745" y="2481944"/>
                <a:ext cx="3095398" cy="50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196" name="TextBox 19"/>
            <p:cNvSpPr txBox="1"/>
            <p:nvPr/>
          </p:nvSpPr>
          <p:spPr>
            <a:xfrm>
              <a:off x="2817064" y="2526808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endParaRPr lang="en-US" sz="2000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97" name="TextBox 19"/>
            <p:cNvSpPr txBox="1"/>
            <p:nvPr/>
          </p:nvSpPr>
          <p:spPr>
            <a:xfrm>
              <a:off x="1055688" y="2545858"/>
              <a:ext cx="1582057" cy="3380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第</a:t>
              </a:r>
              <a:r>
                <a:rPr lang="en-US" altLang="zh-CN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4</a:t>
              </a:r>
              <a:r>
                <a:rPr lang="zh-CN" altLang="en-US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步</a:t>
              </a:r>
              <a:endParaRPr lang="en-US" sz="2000" b="1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5807947" y="5044572"/>
            <a:ext cx="6065076" cy="601251"/>
            <a:chOff x="1055688" y="2481944"/>
            <a:chExt cx="4677455" cy="508000"/>
          </a:xfrm>
        </p:grpSpPr>
        <p:grpSp>
          <p:nvGrpSpPr>
            <p:cNvPr id="201" name="组合 200"/>
            <p:cNvGrpSpPr/>
            <p:nvPr/>
          </p:nvGrpSpPr>
          <p:grpSpPr>
            <a:xfrm>
              <a:off x="1055688" y="2481944"/>
              <a:ext cx="4677455" cy="508000"/>
              <a:chOff x="1055688" y="2481944"/>
              <a:chExt cx="4677455" cy="508000"/>
            </a:xfrm>
          </p:grpSpPr>
          <p:sp>
            <p:nvSpPr>
              <p:cNvPr id="204" name="矩形 203"/>
              <p:cNvSpPr/>
              <p:nvPr/>
            </p:nvSpPr>
            <p:spPr>
              <a:xfrm>
                <a:off x="1055688" y="2481944"/>
                <a:ext cx="1582057" cy="5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2637745" y="2481944"/>
                <a:ext cx="3095398" cy="50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202" name="TextBox 19"/>
            <p:cNvSpPr txBox="1"/>
            <p:nvPr/>
          </p:nvSpPr>
          <p:spPr>
            <a:xfrm>
              <a:off x="2817064" y="2526808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endParaRPr lang="en-US" sz="2000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203" name="TextBox 19"/>
            <p:cNvSpPr txBox="1"/>
            <p:nvPr/>
          </p:nvSpPr>
          <p:spPr>
            <a:xfrm>
              <a:off x="1055688" y="2545858"/>
              <a:ext cx="1582057" cy="3380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第</a:t>
              </a:r>
              <a:r>
                <a:rPr lang="en-US" altLang="zh-CN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5</a:t>
              </a:r>
              <a:r>
                <a:rPr lang="zh-CN" altLang="en-US" sz="2000" b="1" dirty="0" smtClean="0">
                  <a:solidFill>
                    <a:srgbClr val="FEFEF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步</a:t>
              </a:r>
              <a:endParaRPr lang="en-US" sz="2000" b="1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206" name="矩形 205"/>
          <p:cNvSpPr/>
          <p:nvPr/>
        </p:nvSpPr>
        <p:spPr>
          <a:xfrm>
            <a:off x="8190986" y="2394209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Parser</a:t>
            </a:r>
            <a:r>
              <a:rPr lang="zh-CN" altLang="zh-CN" sz="14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sz="14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zh-CN" sz="14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创建</a:t>
            </a:r>
            <a:r>
              <a:rPr lang="en-US" altLang="zh-CN" sz="14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CST</a:t>
            </a:r>
            <a:r>
              <a:rPr lang="zh-CN" altLang="zh-CN" sz="14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（语法分析树）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099418" y="3299858"/>
            <a:ext cx="30877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CST</a:t>
            </a:r>
            <a:r>
              <a:rPr lang="zh-CN" altLang="zh-CN" sz="14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被转换为</a:t>
            </a:r>
            <a:r>
              <a:rPr lang="en-US" altLang="zh-CN" sz="14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AST</a:t>
            </a:r>
            <a:r>
              <a:rPr lang="zh-CN" altLang="zh-CN" sz="14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（抽象语义分析树）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8299634" y="4198009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AST</a:t>
            </a:r>
            <a:r>
              <a:rPr lang="zh-CN" altLang="zh-CN" sz="14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被编译为字节码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8134306" y="5215817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4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解释器执行字节码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210" name="图片 2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27" y="2337059"/>
            <a:ext cx="2143125" cy="2143125"/>
          </a:xfrm>
          <a:prstGeom prst="rect">
            <a:avLst/>
          </a:prstGeom>
        </p:spPr>
      </p:pic>
      <p:sp>
        <p:nvSpPr>
          <p:cNvPr id="211" name="文本框 210"/>
          <p:cNvSpPr txBox="1"/>
          <p:nvPr/>
        </p:nvSpPr>
        <p:spPr>
          <a:xfrm>
            <a:off x="7843828" y="23593"/>
            <a:ext cx="4036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+mn-ea"/>
              </a:rPr>
              <a:t>Python</a:t>
            </a:r>
            <a:r>
              <a:rPr lang="zh-CN" altLang="en-US" sz="3200" dirty="0" smtClean="0">
                <a:latin typeface="+mn-ea"/>
              </a:rPr>
              <a:t>语言编译过程</a:t>
            </a:r>
            <a:endParaRPr lang="zh-CN" altLang="en-US" sz="3200" dirty="0">
              <a:latin typeface="+mn-ea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11713438" y="3398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98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1500"/>
                            </p:stCondLst>
                            <p:childTnLst>
                              <p:par>
                                <p:cTn id="6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6" dur="1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7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3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6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500"/>
                            </p:stCondLst>
                            <p:childTnLst>
                              <p:par>
                                <p:cTn id="7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4000"/>
                            </p:stCondLst>
                            <p:childTnLst>
                              <p:par>
                                <p:cTn id="7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4500"/>
                            </p:stCondLst>
                            <p:childTnLst>
                              <p:par>
                                <p:cTn id="7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5000"/>
                            </p:stCondLst>
                            <p:childTnLst>
                              <p:par>
                                <p:cTn id="7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  <p:bldP spid="127" grpId="0" animBg="1"/>
      <p:bldP spid="129" grpId="0"/>
      <p:bldP spid="130" grpId="0"/>
      <p:bldP spid="1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556595" y="15481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1162150" y="3794508"/>
            <a:ext cx="4457228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íṥ1ïďe"/>
          <p:cNvGrpSpPr/>
          <p:nvPr/>
        </p:nvGrpSpPr>
        <p:grpSpPr>
          <a:xfrm>
            <a:off x="6510578" y="704065"/>
            <a:ext cx="4138751" cy="5285404"/>
            <a:chOff x="503602" y="2132856"/>
            <a:chExt cx="5859098" cy="3239723"/>
          </a:xfrm>
        </p:grpSpPr>
        <p:grpSp>
          <p:nvGrpSpPr>
            <p:cNvPr id="129" name="ïṣļîḑe">
              <a:extLst/>
            </p:cNvPr>
            <p:cNvGrpSpPr/>
            <p:nvPr/>
          </p:nvGrpSpPr>
          <p:grpSpPr>
            <a:xfrm>
              <a:off x="503602" y="5249660"/>
              <a:ext cx="5859098" cy="122919"/>
              <a:chOff x="-1348120" y="5777968"/>
              <a:chExt cx="9361040" cy="187524"/>
            </a:xfrm>
          </p:grpSpPr>
          <p:sp>
            <p:nvSpPr>
              <p:cNvPr id="137" name="ïṡľîḍe">
                <a:extLst/>
              </p:cNvPr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8" name="iṧḻíḑe">
                <a:extLst/>
              </p:cNvPr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136" name="ïsľîḑé" hidden="1">
              <a:extLst/>
            </p:cNvPr>
            <p:cNvSpPr/>
            <p:nvPr/>
          </p:nvSpPr>
          <p:spPr>
            <a:xfrm>
              <a:off x="4204845" y="2132856"/>
              <a:ext cx="1658785" cy="3080807"/>
            </a:xfrm>
            <a:custGeom>
              <a:avLst/>
              <a:gdLst>
                <a:gd name="connsiteX0" fmla="*/ 0 w 2530610"/>
                <a:gd name="connsiteY0" fmla="*/ 0 h 4700016"/>
                <a:gd name="connsiteX1" fmla="*/ 2263743 w 2530610"/>
                <a:gd name="connsiteY1" fmla="*/ 0 h 4700016"/>
                <a:gd name="connsiteX2" fmla="*/ 2530610 w 2530610"/>
                <a:gd name="connsiteY2" fmla="*/ 266867 h 4700016"/>
                <a:gd name="connsiteX3" fmla="*/ 2530610 w 2530610"/>
                <a:gd name="connsiteY3" fmla="*/ 4433149 h 4700016"/>
                <a:gd name="connsiteX4" fmla="*/ 2263743 w 2530610"/>
                <a:gd name="connsiteY4" fmla="*/ 4700016 h 4700016"/>
                <a:gd name="connsiteX5" fmla="*/ 1961175 w 2530610"/>
                <a:gd name="connsiteY5" fmla="*/ 4700016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610" h="4700016">
                  <a:moveTo>
                    <a:pt x="0" y="0"/>
                  </a:moveTo>
                  <a:lnTo>
                    <a:pt x="2263743" y="0"/>
                  </a:lnTo>
                  <a:cubicBezTo>
                    <a:pt x="2411130" y="0"/>
                    <a:pt x="2530610" y="119480"/>
                    <a:pt x="2530610" y="266867"/>
                  </a:cubicBezTo>
                  <a:lnTo>
                    <a:pt x="2530610" y="4433149"/>
                  </a:lnTo>
                  <a:cubicBezTo>
                    <a:pt x="2530610" y="4580536"/>
                    <a:pt x="2411130" y="4700016"/>
                    <a:pt x="2263743" y="4700016"/>
                  </a:cubicBezTo>
                  <a:lnTo>
                    <a:pt x="1961175" y="47000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152625" y="2434944"/>
            <a:ext cx="4856143" cy="1009650"/>
            <a:chOff x="1152625" y="2434944"/>
            <a:chExt cx="4856143" cy="1009650"/>
          </a:xfrm>
        </p:grpSpPr>
        <p:grpSp>
          <p:nvGrpSpPr>
            <p:cNvPr id="140" name="işļîḑè"/>
            <p:cNvGrpSpPr/>
            <p:nvPr/>
          </p:nvGrpSpPr>
          <p:grpSpPr>
            <a:xfrm>
              <a:off x="1152625" y="2434944"/>
              <a:ext cx="1190855" cy="1009650"/>
              <a:chOff x="905188" y="4738440"/>
              <a:chExt cx="1190855" cy="1009650"/>
            </a:xfrm>
          </p:grpSpPr>
          <p:sp>
            <p:nvSpPr>
              <p:cNvPr id="144" name="iṥļïḍe"/>
              <p:cNvSpPr>
                <a:spLocks/>
              </p:cNvSpPr>
              <p:nvPr/>
            </p:nvSpPr>
            <p:spPr bwMode="auto">
              <a:xfrm>
                <a:off x="905188" y="4738440"/>
                <a:ext cx="964142" cy="1009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lc="http://schemas.openxmlformats.org/drawingml/2006/lockedCanvas" xmlns:a14="http://schemas.microsoft.com/office/drawing/2010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ctr">
                <a:normAutofit/>
              </a:bodyPr>
              <a:lstStyle/>
              <a:p>
                <a:pPr algn="l"/>
                <a:r>
                  <a:rPr lang="en-US" altLang="zh-CN" sz="5400" dirty="0">
                    <a:latin typeface="造字工房朗宋（非商用）常规体" pitchFamily="2" charset="-122"/>
                    <a:ea typeface="造字工房朗宋（非商用）常规体" pitchFamily="2" charset="-122"/>
                  </a:rPr>
                  <a:t>·</a:t>
                </a:r>
                <a:endParaRPr lang="en-US" sz="5400" dirty="0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5" name="ïṡ1iďé"/>
              <p:cNvSpPr>
                <a:spLocks/>
              </p:cNvSpPr>
              <p:nvPr/>
            </p:nvSpPr>
            <p:spPr bwMode="auto">
              <a:xfrm>
                <a:off x="1701716" y="4955928"/>
                <a:ext cx="365125" cy="492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lc="http://schemas.openxmlformats.org/drawingml/2006/lockedCanvas" xmlns:a14="http://schemas.microsoft.com/office/drawing/2010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ctr">
                <a:normAutofit/>
              </a:bodyPr>
              <a:lstStyle/>
              <a:p>
                <a:pPr algn="l"/>
                <a:endParaRPr lang="en-US" sz="3200" dirty="0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cxnSp>
            <p:nvCxnSpPr>
              <p:cNvPr id="146" name="直接连接符 145"/>
              <p:cNvCxnSpPr/>
              <p:nvPr/>
            </p:nvCxnSpPr>
            <p:spPr>
              <a:xfrm>
                <a:off x="2096043" y="4955928"/>
                <a:ext cx="0" cy="777328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组合 140"/>
            <p:cNvGrpSpPr/>
            <p:nvPr/>
          </p:nvGrpSpPr>
          <p:grpSpPr>
            <a:xfrm>
              <a:off x="2433536" y="2613353"/>
              <a:ext cx="3575232" cy="614783"/>
              <a:chOff x="1085274" y="2349127"/>
              <a:chExt cx="3575232" cy="614783"/>
            </a:xfrm>
          </p:grpSpPr>
          <p:sp>
            <p:nvSpPr>
              <p:cNvPr id="142" name="文本框 141"/>
              <p:cNvSpPr txBox="1"/>
              <p:nvPr/>
            </p:nvSpPr>
            <p:spPr>
              <a:xfrm>
                <a:off x="1085274" y="2349127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 smtClean="0">
                    <a:latin typeface="造字工房朗宋（非商用）常规体" pitchFamily="2" charset="-122"/>
                    <a:ea typeface="造字工房朗宋（非商用）常规体" pitchFamily="2" charset="-122"/>
                  </a:rPr>
                  <a:t>概况</a:t>
                </a:r>
                <a:endParaRPr lang="zh-CN" altLang="en-US" b="1" dirty="0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1085274" y="2687681"/>
                <a:ext cx="3575232" cy="276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14000"/>
                  </a:lnSpc>
                </a:pPr>
                <a:endParaRPr lang="en-US" altLang="zh-CN" sz="1200" dirty="0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147" name="组合 146"/>
          <p:cNvGrpSpPr/>
          <p:nvPr/>
        </p:nvGrpSpPr>
        <p:grpSpPr>
          <a:xfrm>
            <a:off x="1152625" y="4042056"/>
            <a:ext cx="5607505" cy="1838990"/>
            <a:chOff x="1152625" y="4042056"/>
            <a:chExt cx="5607505" cy="1838990"/>
          </a:xfrm>
        </p:grpSpPr>
        <p:grpSp>
          <p:nvGrpSpPr>
            <p:cNvPr id="148" name="ïṩlíḓe"/>
            <p:cNvGrpSpPr/>
            <p:nvPr/>
          </p:nvGrpSpPr>
          <p:grpSpPr>
            <a:xfrm>
              <a:off x="1152625" y="4042056"/>
              <a:ext cx="1190855" cy="1009650"/>
              <a:chOff x="905188" y="4738440"/>
              <a:chExt cx="1190855" cy="1009650"/>
            </a:xfrm>
          </p:grpSpPr>
          <p:sp>
            <p:nvSpPr>
              <p:cNvPr id="152" name="iśļïďê"/>
              <p:cNvSpPr>
                <a:spLocks/>
              </p:cNvSpPr>
              <p:nvPr/>
            </p:nvSpPr>
            <p:spPr bwMode="auto">
              <a:xfrm>
                <a:off x="905188" y="4738440"/>
                <a:ext cx="964142" cy="1009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lc="http://schemas.openxmlformats.org/drawingml/2006/lockedCanvas" xmlns:a14="http://schemas.microsoft.com/office/drawing/2010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ctr">
                <a:normAutofit/>
              </a:bodyPr>
              <a:lstStyle/>
              <a:p>
                <a:pPr algn="l"/>
                <a:r>
                  <a:rPr lang="en-US" altLang="zh-CN" sz="5400" dirty="0">
                    <a:latin typeface="造字工房朗宋（非商用）常规体" pitchFamily="2" charset="-122"/>
                    <a:ea typeface="造字工房朗宋（非商用）常规体" pitchFamily="2" charset="-122"/>
                  </a:rPr>
                  <a:t>·</a:t>
                </a:r>
                <a:endParaRPr lang="en-US" sz="5400" dirty="0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3" name="ïṣ1ïḋe"/>
              <p:cNvSpPr>
                <a:spLocks/>
              </p:cNvSpPr>
              <p:nvPr/>
            </p:nvSpPr>
            <p:spPr bwMode="auto">
              <a:xfrm>
                <a:off x="1701716" y="4955928"/>
                <a:ext cx="365125" cy="492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lc="http://schemas.openxmlformats.org/drawingml/2006/lockedCanvas" xmlns:a14="http://schemas.microsoft.com/office/drawing/2010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ctr">
                <a:normAutofit/>
              </a:bodyPr>
              <a:lstStyle/>
              <a:p>
                <a:pPr algn="l"/>
                <a:endParaRPr lang="en-US" sz="3200" dirty="0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cxnSp>
            <p:nvCxnSpPr>
              <p:cNvPr id="154" name="直接连接符 153"/>
              <p:cNvCxnSpPr/>
              <p:nvPr/>
            </p:nvCxnSpPr>
            <p:spPr>
              <a:xfrm>
                <a:off x="2096043" y="4955928"/>
                <a:ext cx="0" cy="777328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组合 148"/>
            <p:cNvGrpSpPr/>
            <p:nvPr/>
          </p:nvGrpSpPr>
          <p:grpSpPr>
            <a:xfrm>
              <a:off x="2433535" y="4222258"/>
              <a:ext cx="4326595" cy="1658788"/>
              <a:chOff x="1085273" y="2349127"/>
              <a:chExt cx="4326595" cy="1658788"/>
            </a:xfrm>
          </p:grpSpPr>
          <p:sp>
            <p:nvSpPr>
              <p:cNvPr id="150" name="文本框 149"/>
              <p:cNvSpPr txBox="1"/>
              <p:nvPr/>
            </p:nvSpPr>
            <p:spPr>
              <a:xfrm>
                <a:off x="1085274" y="2349127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>
                    <a:latin typeface="造字工房朗宋（非商用）常规体" pitchFamily="2" charset="-122"/>
                    <a:ea typeface="造字工房朗宋（非商用）常规体" pitchFamily="2" charset="-122"/>
                  </a:rPr>
                  <a:t>方法</a:t>
                </a: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>
                <a:off x="1085273" y="2687682"/>
                <a:ext cx="4326595" cy="1320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en-US" altLang="zh-CN" sz="1400" dirty="0" smtClean="0">
                    <a:latin typeface="+mn-ea"/>
                  </a:rPr>
                  <a:t>1.Tokenizer(String)</a:t>
                </a:r>
                <a:r>
                  <a:rPr lang="zh-CN" altLang="en-US" sz="1400" dirty="0" smtClean="0">
                    <a:latin typeface="+mn-ea"/>
                  </a:rPr>
                  <a:t>：构造函数</a:t>
                </a:r>
                <a:endParaRPr lang="en-US" altLang="zh-CN" sz="1400" dirty="0" smtClean="0">
                  <a:latin typeface="+mn-ea"/>
                </a:endParaRPr>
              </a:p>
              <a:p>
                <a:pPr algn="just">
                  <a:lnSpc>
                    <a:spcPct val="114000"/>
                  </a:lnSpc>
                </a:pPr>
                <a:r>
                  <a:rPr lang="en-US" altLang="zh-CN" sz="1400" dirty="0" smtClean="0">
                    <a:latin typeface="+mn-ea"/>
                  </a:rPr>
                  <a:t>2.</a:t>
                </a:r>
                <a:r>
                  <a:rPr lang="en-US" altLang="zh-CN" sz="1400" dirty="0">
                    <a:latin typeface="+mn-ea"/>
                  </a:rPr>
                  <a:t> bool ok</a:t>
                </a:r>
                <a:r>
                  <a:rPr lang="en-US" altLang="zh-CN" sz="1400" dirty="0" smtClean="0">
                    <a:latin typeface="+mn-ea"/>
                  </a:rPr>
                  <a:t>()</a:t>
                </a:r>
                <a:r>
                  <a:rPr lang="zh-CN" altLang="en-US" sz="1400" dirty="0" smtClean="0">
                    <a:latin typeface="+mn-ea"/>
                  </a:rPr>
                  <a:t>：</a:t>
                </a:r>
                <a:r>
                  <a:rPr lang="zh-CN" altLang="zh-CN" sz="1400" dirty="0" smtClean="0">
                    <a:latin typeface="+mn-ea"/>
                  </a:rPr>
                  <a:t>判断</a:t>
                </a:r>
                <a:r>
                  <a:rPr lang="zh-CN" altLang="zh-CN" sz="1400" dirty="0">
                    <a:latin typeface="+mn-ea"/>
                  </a:rPr>
                  <a:t>当前词法分析器状态的</a:t>
                </a:r>
                <a:r>
                  <a:rPr lang="zh-CN" altLang="zh-CN" sz="1400" dirty="0" smtClean="0">
                    <a:latin typeface="+mn-ea"/>
                  </a:rPr>
                  <a:t>函数</a:t>
                </a:r>
                <a:endParaRPr lang="en-US" altLang="zh-CN" sz="1400" dirty="0" smtClean="0">
                  <a:latin typeface="+mn-ea"/>
                </a:endParaRPr>
              </a:p>
              <a:p>
                <a:pPr algn="just">
                  <a:lnSpc>
                    <a:spcPct val="114000"/>
                  </a:lnSpc>
                </a:pPr>
                <a:r>
                  <a:rPr lang="en-US" altLang="zh-CN" sz="1400" dirty="0" smtClean="0">
                    <a:latin typeface="+mn-ea"/>
                  </a:rPr>
                  <a:t>3.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int</a:t>
                </a:r>
                <a:r>
                  <a:rPr lang="en-US" altLang="zh-CN" sz="1400" dirty="0">
                    <a:latin typeface="+mn-ea"/>
                  </a:rPr>
                  <a:t> get(out String</a:t>
                </a:r>
                <a:r>
                  <a:rPr lang="en-US" altLang="zh-CN" sz="1400" dirty="0" smtClean="0">
                    <a:latin typeface="+mn-ea"/>
                  </a:rPr>
                  <a:t>)</a:t>
                </a:r>
                <a:r>
                  <a:rPr lang="zh-CN" altLang="en-US" sz="1400" dirty="0" smtClean="0">
                    <a:latin typeface="+mn-ea"/>
                  </a:rPr>
                  <a:t>：</a:t>
                </a:r>
                <a:r>
                  <a:rPr lang="zh-CN" altLang="zh-CN" sz="1400" dirty="0" smtClean="0">
                    <a:latin typeface="+mn-ea"/>
                  </a:rPr>
                  <a:t>获取</a:t>
                </a:r>
                <a:r>
                  <a:rPr lang="zh-CN" altLang="zh-CN" sz="1400" dirty="0">
                    <a:latin typeface="+mn-ea"/>
                  </a:rPr>
                  <a:t>下一个标识符</a:t>
                </a:r>
                <a:r>
                  <a:rPr lang="en-US" altLang="zh-CN" sz="1400" dirty="0">
                    <a:latin typeface="+mn-ea"/>
                  </a:rPr>
                  <a:t>Token</a:t>
                </a:r>
                <a:r>
                  <a:rPr lang="zh-CN" altLang="zh-CN" sz="1400" dirty="0">
                    <a:latin typeface="+mn-ea"/>
                  </a:rPr>
                  <a:t>的</a:t>
                </a:r>
                <a:r>
                  <a:rPr lang="zh-CN" altLang="zh-CN" sz="1400" dirty="0" smtClean="0">
                    <a:latin typeface="+mn-ea"/>
                  </a:rPr>
                  <a:t>函数</a:t>
                </a:r>
                <a:endParaRPr lang="en-US" altLang="zh-CN" sz="1400" dirty="0" smtClean="0">
                  <a:latin typeface="+mn-ea"/>
                </a:endParaRPr>
              </a:p>
              <a:p>
                <a:pPr algn="just">
                  <a:lnSpc>
                    <a:spcPct val="114000"/>
                  </a:lnSpc>
                </a:pPr>
                <a:r>
                  <a:rPr lang="en-US" altLang="zh-CN" sz="1400" dirty="0" smtClean="0">
                    <a:latin typeface="+mn-ea"/>
                  </a:rPr>
                  <a:t>4.</a:t>
                </a:r>
                <a:r>
                  <a:rPr lang="zh-CN" altLang="en-US" sz="1400" dirty="0">
                    <a:latin typeface="+mn-ea"/>
                  </a:rPr>
                  <a:t>其他私有函数：各种辅助函数，如判断字符是否构成一个合法的变量名等。</a:t>
                </a:r>
                <a:endParaRPr lang="en-US" altLang="zh-CN" sz="1400" dirty="0">
                  <a:latin typeface="+mn-ea"/>
                </a:endParaRPr>
              </a:p>
            </p:txBody>
          </p:sp>
        </p:grpSp>
      </p:grp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28" y="1151239"/>
            <a:ext cx="31940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798721" y="10741"/>
            <a:ext cx="3945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词法分析器</a:t>
            </a:r>
            <a:r>
              <a:rPr lang="en-US" altLang="zh-CN" sz="3200" dirty="0"/>
              <a:t>Tokenizer</a:t>
            </a:r>
            <a:endParaRPr lang="zh-CN" altLang="en-US" sz="3200" dirty="0"/>
          </a:p>
        </p:txBody>
      </p:sp>
      <p:sp>
        <p:nvSpPr>
          <p:cNvPr id="155" name="文本框 154"/>
          <p:cNvSpPr txBox="1"/>
          <p:nvPr/>
        </p:nvSpPr>
        <p:spPr>
          <a:xfrm>
            <a:off x="7125171" y="6043171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Tokenizer</a:t>
            </a:r>
            <a:r>
              <a:rPr lang="zh-CN" altLang="zh-CN"/>
              <a:t>类的结构如图所示</a:t>
            </a:r>
            <a:endParaRPr lang="zh-CN" altLang="en-US" dirty="0"/>
          </a:p>
        </p:txBody>
      </p:sp>
      <p:sp>
        <p:nvSpPr>
          <p:cNvPr id="156" name="矩形 155"/>
          <p:cNvSpPr/>
          <p:nvPr/>
        </p:nvSpPr>
        <p:spPr>
          <a:xfrm>
            <a:off x="2430908" y="3028205"/>
            <a:ext cx="3210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>
                <a:latin typeface="+mn-ea"/>
                <a:cs typeface="Times New Roman" panose="02020603050405020304" pitchFamily="18" charset="0"/>
              </a:rPr>
              <a:t>词法分析简单来说就是把源程序的字符分解组合成</a:t>
            </a:r>
            <a:r>
              <a:rPr lang="en-US" altLang="zh-CN" sz="1400" dirty="0" smtClean="0">
                <a:latin typeface="+mn-ea"/>
                <a:cs typeface="Times New Roman" panose="02020603050405020304" pitchFamily="18" charset="0"/>
              </a:rPr>
              <a:t>Token</a:t>
            </a:r>
            <a:endParaRPr lang="zh-CN" altLang="en-US" dirty="0">
              <a:latin typeface="+mn-ea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11713438" y="3398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7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1500"/>
                            </p:stCondLst>
                            <p:childTnLst>
                              <p:par>
                                <p:cTn id="68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9" fill="hold">
                            <p:stCondLst>
                              <p:cond delay="2500"/>
                            </p:stCondLst>
                            <p:childTnLst>
                              <p:par>
                                <p:cTn id="6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3500"/>
                            </p:stCondLst>
                            <p:childTnLst>
                              <p:par>
                                <p:cTn id="7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图片 145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691408" y="1182715"/>
            <a:ext cx="4640136" cy="463430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4491098" y="2029922"/>
            <a:ext cx="2966828" cy="2966828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7819407" y="3370927"/>
            <a:ext cx="560783" cy="560783"/>
            <a:chOff x="3698414" y="4261487"/>
            <a:chExt cx="560783" cy="560783"/>
          </a:xfrm>
        </p:grpSpPr>
        <p:sp>
          <p:nvSpPr>
            <p:cNvPr id="127" name="椭圆 126"/>
            <p:cNvSpPr/>
            <p:nvPr/>
          </p:nvSpPr>
          <p:spPr>
            <a:xfrm>
              <a:off x="3698414" y="4261487"/>
              <a:ext cx="560783" cy="560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52400" dir="5400000" sx="101000" sy="101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solidFill>
                  <a:srgbClr val="D7388D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846709" y="4409782"/>
              <a:ext cx="264191" cy="264191"/>
            </a:xfrm>
            <a:prstGeom prst="ellips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3576925" y="2293826"/>
            <a:ext cx="560783" cy="560783"/>
            <a:chOff x="3698414" y="2716138"/>
            <a:chExt cx="560783" cy="560783"/>
          </a:xfrm>
        </p:grpSpPr>
        <p:sp>
          <p:nvSpPr>
            <p:cNvPr id="130" name="椭圆 129"/>
            <p:cNvSpPr/>
            <p:nvPr/>
          </p:nvSpPr>
          <p:spPr>
            <a:xfrm>
              <a:off x="3698414" y="2716138"/>
              <a:ext cx="560783" cy="560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52400" dir="5400000" sx="101000" sy="101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solidFill>
                  <a:srgbClr val="D7388D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3846709" y="2864433"/>
              <a:ext cx="264191" cy="26419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3576925" y="4673810"/>
            <a:ext cx="560783" cy="560783"/>
            <a:chOff x="7876461" y="4261487"/>
            <a:chExt cx="560783" cy="560783"/>
          </a:xfrm>
        </p:grpSpPr>
        <p:sp>
          <p:nvSpPr>
            <p:cNvPr id="133" name="椭圆 132"/>
            <p:cNvSpPr/>
            <p:nvPr/>
          </p:nvSpPr>
          <p:spPr>
            <a:xfrm>
              <a:off x="7876461" y="4261487"/>
              <a:ext cx="560783" cy="560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52400" dir="5400000" sx="101000" sy="101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solidFill>
                  <a:srgbClr val="D7388D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8024756" y="4409782"/>
              <a:ext cx="264191" cy="26419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sp>
        <p:nvSpPr>
          <p:cNvPr id="139" name="矩形 138"/>
          <p:cNvSpPr/>
          <p:nvPr/>
        </p:nvSpPr>
        <p:spPr>
          <a:xfrm>
            <a:off x="1103282" y="4594755"/>
            <a:ext cx="2469889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b="1" dirty="0">
                <a:latin typeface="造字工房尚雅（非商用）常规体" pitchFamily="2" charset="-122"/>
                <a:ea typeface="造字工房尚雅（非商用）常规体" pitchFamily="2" charset="-122"/>
              </a:rPr>
              <a:t>常量：用于记录各种</a:t>
            </a:r>
            <a:r>
              <a:rPr lang="en-US" altLang="zh-CN" sz="1400" b="1" dirty="0">
                <a:latin typeface="造字工房尚雅（非商用）常规体" pitchFamily="2" charset="-122"/>
                <a:ea typeface="造字工房尚雅（非商用）常规体" pitchFamily="2" charset="-122"/>
              </a:rPr>
              <a:t>Token</a:t>
            </a:r>
            <a:r>
              <a:rPr lang="zh-CN" altLang="en-US" sz="1400" b="1" dirty="0">
                <a:latin typeface="造字工房尚雅（非商用）常规体" pitchFamily="2" charset="-122"/>
                <a:ea typeface="造字工房尚雅（非商用）常规体" pitchFamily="2" charset="-122"/>
              </a:rPr>
              <a:t>的名字与值之间的映射，增加代码可读性</a:t>
            </a:r>
          </a:p>
        </p:txBody>
      </p:sp>
      <p:sp>
        <p:nvSpPr>
          <p:cNvPr id="140" name="矩形 139"/>
          <p:cNvSpPr/>
          <p:nvPr/>
        </p:nvSpPr>
        <p:spPr>
          <a:xfrm>
            <a:off x="1287001" y="2341122"/>
            <a:ext cx="198402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b="1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Tokenizer</a:t>
            </a:r>
            <a:r>
              <a:rPr lang="zh-CN" altLang="en-US" sz="1400" b="1" dirty="0">
                <a:latin typeface="造字工房尚雅（非商用）常规体" pitchFamily="2" charset="-122"/>
                <a:ea typeface="造字工房尚雅（非商用）常规体" pitchFamily="2" charset="-122"/>
              </a:rPr>
              <a:t>类中定义的一些状态</a:t>
            </a:r>
          </a:p>
        </p:txBody>
      </p:sp>
      <p:sp>
        <p:nvSpPr>
          <p:cNvPr id="141" name="矩形 140"/>
          <p:cNvSpPr/>
          <p:nvPr/>
        </p:nvSpPr>
        <p:spPr>
          <a:xfrm>
            <a:off x="8465129" y="3200528"/>
            <a:ext cx="2599261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b="1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私有变量</a:t>
            </a:r>
            <a:r>
              <a:rPr lang="zh-CN" altLang="en-US" sz="1400" b="1" dirty="0">
                <a:latin typeface="造字工房尚雅（非商用）常规体" pitchFamily="2" charset="-122"/>
                <a:ea typeface="造字工房尚雅（非商用）常规体" pitchFamily="2" charset="-122"/>
              </a:rPr>
              <a:t>：</a:t>
            </a:r>
            <a:r>
              <a:rPr lang="zh-CN" altLang="en-US" sz="1400" b="1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用于</a:t>
            </a:r>
            <a:r>
              <a:rPr lang="zh-CN" altLang="en-US" sz="1400" b="1" dirty="0">
                <a:latin typeface="造字工房尚雅（非商用）常规体" pitchFamily="2" charset="-122"/>
                <a:ea typeface="造字工房尚雅（非商用）常规体" pitchFamily="2" charset="-122"/>
              </a:rPr>
              <a:t>记录当前指针位置、行号、列号、单词首尾位置、缩进深度等</a:t>
            </a:r>
          </a:p>
        </p:txBody>
      </p:sp>
      <p:cxnSp>
        <p:nvCxnSpPr>
          <p:cNvPr id="148" name="直接连接符 147"/>
          <p:cNvCxnSpPr/>
          <p:nvPr/>
        </p:nvCxnSpPr>
        <p:spPr>
          <a:xfrm flipH="1">
            <a:off x="11517659" y="200519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213" y="696455"/>
            <a:ext cx="3549447" cy="526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文本框 148"/>
          <p:cNvSpPr txBox="1"/>
          <p:nvPr/>
        </p:nvSpPr>
        <p:spPr>
          <a:xfrm>
            <a:off x="7781573" y="10741"/>
            <a:ext cx="3945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词法分析器</a:t>
            </a:r>
            <a:r>
              <a:rPr lang="en-US" altLang="zh-CN" sz="3200" dirty="0"/>
              <a:t>Tokenizer</a:t>
            </a:r>
            <a:endParaRPr lang="zh-CN" altLang="en-US" sz="3200" dirty="0"/>
          </a:p>
        </p:txBody>
      </p:sp>
      <p:sp>
        <p:nvSpPr>
          <p:cNvPr id="150" name="文本框 149"/>
          <p:cNvSpPr txBox="1"/>
          <p:nvPr/>
        </p:nvSpPr>
        <p:spPr>
          <a:xfrm>
            <a:off x="11713438" y="3398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69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1.48148E-6 L -0.04597 -1.48148E-6 " pathEditMode="relative" rAng="0" ptsTypes="AA">
                                      <p:cBhvr>
                                        <p:cTn id="686" dur="125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0"/>
                                    </p:animMotion>
                                  </p:childTnLst>
                                </p:cTn>
                              </p:par>
                              <p:par>
                                <p:cTn id="68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35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04167E-6 1.11111E-6 L -0.04596 1.11111E-6 " pathEditMode="relative" rAng="0" ptsTypes="AA">
                                      <p:cBhvr>
                                        <p:cTn id="691" dur="12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0"/>
                                    </p:animMotion>
                                  </p:childTnLst>
                                </p:cTn>
                              </p:par>
                              <p:par>
                                <p:cTn id="69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35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91667E-6 2.59259E-6 L -0.04596 2.59259E-6 " pathEditMode="relative" rAng="0" ptsTypes="AA">
                                      <p:cBhvr>
                                        <p:cTn id="696" dur="125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0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35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45833E-6 -2.22222E-6 L -0.04596 -2.22222E-6 " pathEditMode="relative" rAng="0" ptsTypes="AA">
                                      <p:cBhvr>
                                        <p:cTn id="701" dur="1250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0"/>
                                    </p:animMotion>
                                  </p:childTnLst>
                                </p:cTn>
                              </p:par>
                              <p:par>
                                <p:cTn id="70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35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95833E-6 -2.22222E-6 L 0.06002 -2.22222E-6 " pathEditMode="relative" rAng="0" ptsTypes="AA">
                                      <p:cBhvr>
                                        <p:cTn id="706" dur="125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  <p:par>
                                <p:cTn id="70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35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125E-6 -2.96296E-6 L 0.06002 -2.96296E-6 " pathEditMode="relative" rAng="0" ptsTypes="AA">
                                      <p:cBhvr>
                                        <p:cTn id="711" dur="1250" spd="-10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  <p:par>
                                <p:cTn id="7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  <p:bldP spid="125" grpId="0" animBg="1"/>
      <p:bldP spid="139" grpId="0"/>
      <p:bldP spid="139" grpId="1"/>
      <p:bldP spid="140" grpId="0"/>
      <p:bldP spid="140" grpId="1"/>
      <p:bldP spid="141" grpId="0"/>
      <p:bldP spid="14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547815" y="23718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/>
          <p:cNvGrpSpPr/>
          <p:nvPr/>
        </p:nvGrpSpPr>
        <p:grpSpPr>
          <a:xfrm>
            <a:off x="829544" y="4315388"/>
            <a:ext cx="2970048" cy="2174537"/>
            <a:chOff x="1466874" y="3974124"/>
            <a:chExt cx="2970048" cy="2174537"/>
          </a:xfrm>
        </p:grpSpPr>
        <p:sp>
          <p:nvSpPr>
            <p:cNvPr id="131" name="TextBox 71"/>
            <p:cNvSpPr txBox="1"/>
            <p:nvPr/>
          </p:nvSpPr>
          <p:spPr>
            <a:xfrm>
              <a:off x="1769971" y="4193639"/>
              <a:ext cx="2089033" cy="2616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11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DFA</a:t>
              </a:r>
              <a:r>
                <a:rPr lang="zh-CN" altLang="en-US" sz="11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相关的结构体定义与类定义</a:t>
              </a:r>
              <a:endPara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Poppins Light" charset="0"/>
              </a:endParaRPr>
            </a:p>
          </p:txBody>
        </p:sp>
        <p:sp>
          <p:nvSpPr>
            <p:cNvPr id="133" name="TextBox 73"/>
            <p:cNvSpPr txBox="1"/>
            <p:nvPr/>
          </p:nvSpPr>
          <p:spPr>
            <a:xfrm>
              <a:off x="1466874" y="3974124"/>
              <a:ext cx="402675" cy="64633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Montserrat Hairline" charset="0"/>
                </a:rPr>
                <a:t>1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706437" y="4394335"/>
              <a:ext cx="27304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·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语法分析器的目的是以代码的</a:t>
              </a: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Token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为参数，生成代码对应的语法分析树</a:t>
              </a: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CST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·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以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小写字母命名的类定义了一个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DFA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的格式及其中的相关内容</a:t>
              </a:r>
              <a:endPara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Poppins Light" charset="0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8783172" y="1240964"/>
            <a:ext cx="2938444" cy="2887377"/>
            <a:chOff x="4584679" y="3974124"/>
            <a:chExt cx="2938444" cy="2887377"/>
          </a:xfrm>
        </p:grpSpPr>
        <p:sp>
          <p:nvSpPr>
            <p:cNvPr id="136" name="TextBox 71"/>
            <p:cNvSpPr txBox="1"/>
            <p:nvPr/>
          </p:nvSpPr>
          <p:spPr>
            <a:xfrm>
              <a:off x="4888212" y="4107509"/>
              <a:ext cx="2424515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基于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Python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源码中给出的文法描述文件生成</a:t>
              </a:r>
              <a:r>
                <a:rPr lang="zh-CN" alt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的语法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Poppins Light" charset="0"/>
              </a:endParaRPr>
            </a:p>
          </p:txBody>
        </p:sp>
        <p:sp>
          <p:nvSpPr>
            <p:cNvPr id="138" name="TextBox 73"/>
            <p:cNvSpPr txBox="1"/>
            <p:nvPr/>
          </p:nvSpPr>
          <p:spPr>
            <a:xfrm>
              <a:off x="4584679" y="3974124"/>
              <a:ext cx="402674" cy="64633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Montserrat Hairline" charset="0"/>
                </a:rPr>
                <a:t>2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4845591" y="4553177"/>
              <a:ext cx="267753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·Grammar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作为静态类定义了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Python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语言的语法。其语法是基于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Python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源码中给出的文法描述文件生成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的</a:t>
              </a:r>
              <a:endPara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·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本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项目采用了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Python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官方提供的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PGEN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工具将文法转换为了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C++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风格的代码，然后再将之翻译成了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C#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风格的类定义</a:t>
              </a:r>
              <a:endPara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Poppins Light" charset="0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8805473" y="4072928"/>
            <a:ext cx="3319561" cy="1832832"/>
            <a:chOff x="7748717" y="3974124"/>
            <a:chExt cx="3319561" cy="1832832"/>
          </a:xfrm>
        </p:grpSpPr>
        <p:sp>
          <p:nvSpPr>
            <p:cNvPr id="141" name="TextBox 71"/>
            <p:cNvSpPr txBox="1"/>
            <p:nvPr/>
          </p:nvSpPr>
          <p:spPr>
            <a:xfrm>
              <a:off x="8131313" y="4176440"/>
              <a:ext cx="1415772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Parser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类的</a:t>
              </a:r>
              <a:r>
                <a:rPr lang="zh-CN" alt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结构图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Poppins Light" charset="0"/>
              </a:endParaRPr>
            </a:p>
          </p:txBody>
        </p:sp>
        <p:sp>
          <p:nvSpPr>
            <p:cNvPr id="143" name="TextBox 73"/>
            <p:cNvSpPr txBox="1"/>
            <p:nvPr/>
          </p:nvSpPr>
          <p:spPr>
            <a:xfrm>
              <a:off x="7748717" y="3974124"/>
              <a:ext cx="402674" cy="64633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Montserrat Hairline" charset="0"/>
                </a:rPr>
                <a:t>3</a:t>
              </a: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8012283" y="4606627"/>
              <a:ext cx="30559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·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方法：</a:t>
              </a:r>
              <a:endPara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Parser(grammar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, short</a:t>
              </a: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)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：构造函数</a:t>
              </a:r>
              <a:endPara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addToken</a:t>
              </a: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(</a:t>
              </a:r>
              <a:r>
                <a:rPr lang="en-US" altLang="zh-CN" sz="12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int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, String, </a:t>
              </a:r>
              <a:r>
                <a:rPr lang="en-US" altLang="zh-CN" sz="12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int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, </a:t>
              </a:r>
              <a:r>
                <a:rPr lang="en-US" altLang="zh-CN" sz="12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int</a:t>
              </a: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c</a:t>
              </a: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lassify(</a:t>
              </a:r>
              <a:r>
                <a:rPr lang="en-US" altLang="zh-CN" sz="12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int,String</a:t>
              </a: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):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Poppins Light" charset="0"/>
                </a:rPr>
                <a:t>私有函数</a:t>
              </a:r>
              <a:endPara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Poppins Light" charset="0"/>
              </a:endParaRPr>
            </a:p>
          </p:txBody>
        </p:sp>
      </p:grp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24" y="689478"/>
            <a:ext cx="174625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987" y="549230"/>
            <a:ext cx="4699831" cy="22294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51" y="3244188"/>
            <a:ext cx="4780853" cy="240064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527368" y="13111"/>
            <a:ext cx="332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语法分析器</a:t>
            </a:r>
            <a:r>
              <a:rPr lang="en-US" altLang="zh-CN" sz="3200" dirty="0" smtClean="0"/>
              <a:t>Parser</a:t>
            </a:r>
            <a:endParaRPr lang="zh-CN" altLang="en-US" sz="3200" dirty="0"/>
          </a:p>
        </p:txBody>
      </p:sp>
      <p:sp>
        <p:nvSpPr>
          <p:cNvPr id="150" name="文本框 149"/>
          <p:cNvSpPr txBox="1"/>
          <p:nvPr/>
        </p:nvSpPr>
        <p:spPr>
          <a:xfrm>
            <a:off x="11713438" y="3398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36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64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1.48148E-6 L -3.75E-6 -0.08657 " pathEditMode="relative" rAng="0" ptsTypes="AA">
                                      <p:cBhvr>
                                        <p:cTn id="687" dur="1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68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presetID="64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58333E-6 4.81481E-6 L 4.58333E-6 -0.08658 " pathEditMode="relative" rAng="0" ptsTypes="AA">
                                      <p:cBhvr>
                                        <p:cTn id="692" dur="10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6" presetID="64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33333E-6 3.7037E-6 L -3.33333E-6 -0.08658 " pathEditMode="relative" rAng="0" ptsTypes="AA">
                                      <p:cBhvr>
                                        <p:cTn id="697" dur="100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536987" y="197832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57" y="1199702"/>
            <a:ext cx="4483051" cy="392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594" y="1191164"/>
            <a:ext cx="4088436" cy="395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箭头 1"/>
          <p:cNvSpPr/>
          <p:nvPr/>
        </p:nvSpPr>
        <p:spPr>
          <a:xfrm>
            <a:off x="5506065" y="2916791"/>
            <a:ext cx="1268361" cy="508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/>
          <p:cNvSpPr txBox="1"/>
          <p:nvPr/>
        </p:nvSpPr>
        <p:spPr>
          <a:xfrm>
            <a:off x="8759661" y="355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语法</a:t>
            </a:r>
            <a:r>
              <a:rPr lang="zh-CN" altLang="en-US" sz="3200" dirty="0" smtClean="0"/>
              <a:t>树生成函数</a:t>
            </a:r>
            <a:endParaRPr lang="zh-CN" altLang="en-US" sz="3200" dirty="0"/>
          </a:p>
        </p:txBody>
      </p:sp>
      <p:sp>
        <p:nvSpPr>
          <p:cNvPr id="144" name="文本框 143"/>
          <p:cNvSpPr txBox="1"/>
          <p:nvPr/>
        </p:nvSpPr>
        <p:spPr>
          <a:xfrm>
            <a:off x="8053392" y="53357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最终生成的语法树</a:t>
            </a:r>
            <a:endParaRPr lang="zh-CN" altLang="en-US" b="1" dirty="0"/>
          </a:p>
        </p:txBody>
      </p:sp>
      <p:sp>
        <p:nvSpPr>
          <p:cNvPr id="145" name="文本框 144"/>
          <p:cNvSpPr txBox="1"/>
          <p:nvPr/>
        </p:nvSpPr>
        <p:spPr>
          <a:xfrm>
            <a:off x="1573162" y="5335722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Parsetok</a:t>
            </a:r>
            <a:r>
              <a:rPr lang="zh-CN" altLang="zh-CN" b="1" dirty="0" smtClean="0"/>
              <a:t>函数</a:t>
            </a:r>
            <a:r>
              <a:rPr lang="zh-CN" altLang="en-US" b="1" dirty="0" smtClean="0"/>
              <a:t>的核心代码</a:t>
            </a:r>
            <a:endParaRPr lang="zh-CN" altLang="en-US" b="1" dirty="0"/>
          </a:p>
        </p:txBody>
      </p:sp>
      <p:sp>
        <p:nvSpPr>
          <p:cNvPr id="147" name="文本框 146"/>
          <p:cNvSpPr txBox="1"/>
          <p:nvPr/>
        </p:nvSpPr>
        <p:spPr>
          <a:xfrm>
            <a:off x="3567330" y="5767521"/>
            <a:ext cx="617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1.parsetok</a:t>
            </a:r>
            <a:r>
              <a:rPr lang="zh-CN" altLang="en-US" dirty="0">
                <a:latin typeface="+mn-ea"/>
              </a:rPr>
              <a:t>反复调用</a:t>
            </a:r>
            <a:r>
              <a:rPr lang="en-US" altLang="zh-CN" dirty="0" err="1">
                <a:latin typeface="+mn-ea"/>
              </a:rPr>
              <a:t>Tokenizer.get</a:t>
            </a:r>
            <a:r>
              <a:rPr lang="en-US" altLang="zh-CN" dirty="0">
                <a:latin typeface="+mn-ea"/>
              </a:rPr>
              <a:t>()</a:t>
            </a:r>
            <a:r>
              <a:rPr lang="zh-CN" altLang="en-US" dirty="0">
                <a:latin typeface="+mn-ea"/>
              </a:rPr>
              <a:t>获得下一个</a:t>
            </a:r>
            <a:r>
              <a:rPr lang="en-US" altLang="zh-CN" dirty="0" smtClean="0">
                <a:latin typeface="+mn-ea"/>
              </a:rPr>
              <a:t>token;</a:t>
            </a:r>
          </a:p>
          <a:p>
            <a:r>
              <a:rPr lang="en-US" altLang="zh-CN" dirty="0" smtClean="0">
                <a:latin typeface="+mn-ea"/>
              </a:rPr>
              <a:t>2.</a:t>
            </a:r>
            <a:r>
              <a:rPr lang="zh-CN" altLang="en-US" dirty="0" smtClean="0">
                <a:latin typeface="+mn-ea"/>
              </a:rPr>
              <a:t>将</a:t>
            </a:r>
            <a:r>
              <a:rPr lang="zh-CN" altLang="en-US" dirty="0">
                <a:latin typeface="+mn-ea"/>
              </a:rPr>
              <a:t>获得的</a:t>
            </a:r>
            <a:r>
              <a:rPr lang="en-US" altLang="zh-CN" dirty="0">
                <a:latin typeface="+mn-ea"/>
              </a:rPr>
              <a:t>token</a:t>
            </a:r>
            <a:r>
              <a:rPr lang="zh-CN" altLang="en-US" dirty="0">
                <a:latin typeface="+mn-ea"/>
              </a:rPr>
              <a:t>传给</a:t>
            </a:r>
            <a:r>
              <a:rPr lang="en-US" altLang="zh-CN" dirty="0" err="1">
                <a:latin typeface="+mn-ea"/>
              </a:rPr>
              <a:t>Parser.addToken</a:t>
            </a:r>
            <a:r>
              <a:rPr lang="en-US" altLang="zh-CN" dirty="0">
                <a:latin typeface="+mn-ea"/>
              </a:rPr>
              <a:t>()</a:t>
            </a:r>
            <a:r>
              <a:rPr lang="zh-CN" altLang="en-US" dirty="0">
                <a:latin typeface="+mn-ea"/>
              </a:rPr>
              <a:t>来逐步构造整个</a:t>
            </a:r>
            <a:r>
              <a:rPr lang="en-US" altLang="zh-CN" dirty="0" smtClean="0">
                <a:latin typeface="+mn-ea"/>
              </a:rPr>
              <a:t>CST;</a:t>
            </a:r>
          </a:p>
          <a:p>
            <a:r>
              <a:rPr lang="en-US" altLang="zh-CN" dirty="0" smtClean="0">
                <a:latin typeface="+mn-ea"/>
              </a:rPr>
              <a:t>3.</a:t>
            </a:r>
            <a:r>
              <a:rPr lang="zh-CN" altLang="en-US" dirty="0" smtClean="0">
                <a:latin typeface="+mn-ea"/>
              </a:rPr>
              <a:t>当</a:t>
            </a:r>
            <a:r>
              <a:rPr lang="zh-CN" altLang="en-US" dirty="0">
                <a:latin typeface="+mn-ea"/>
              </a:rPr>
              <a:t>所有</a:t>
            </a:r>
            <a:r>
              <a:rPr lang="en-US" altLang="zh-CN" dirty="0">
                <a:latin typeface="+mn-ea"/>
              </a:rPr>
              <a:t>token</a:t>
            </a:r>
            <a:r>
              <a:rPr lang="zh-CN" altLang="en-US" dirty="0">
                <a:latin typeface="+mn-ea"/>
              </a:rPr>
              <a:t>都处理</a:t>
            </a:r>
            <a:r>
              <a:rPr lang="zh-CN" altLang="en-US" dirty="0" smtClean="0">
                <a:latin typeface="+mn-ea"/>
              </a:rPr>
              <a:t>过后</a:t>
            </a:r>
            <a:r>
              <a:rPr lang="zh-CN" altLang="en-US" dirty="0">
                <a:latin typeface="+mn-ea"/>
              </a:rPr>
              <a:t>，整棵</a:t>
            </a:r>
            <a:r>
              <a:rPr lang="zh-CN" altLang="en-US" dirty="0" smtClean="0">
                <a:latin typeface="+mn-ea"/>
              </a:rPr>
              <a:t>树建立完毕</a:t>
            </a:r>
            <a:r>
              <a:rPr lang="en-US" altLang="zh-CN" dirty="0" smtClean="0">
                <a:latin typeface="+mn-ea"/>
              </a:rPr>
              <a:t>;</a:t>
            </a:r>
            <a:endParaRPr lang="zh-CN" altLang="en-US" dirty="0">
              <a:latin typeface="+mn-ea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11713438" y="3398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7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雷锋PPT网www.lfppt.com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54561" y="-8241"/>
            <a:ext cx="6874879" cy="6866241"/>
          </a:xfrm>
          <a:prstGeom prst="rect">
            <a:avLst/>
          </a:prstGeom>
        </p:spPr>
      </p:pic>
      <p:pic>
        <p:nvPicPr>
          <p:cNvPr id="3" name="PA_库_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3437440" y="0"/>
            <a:ext cx="6874879" cy="6866241"/>
          </a:xfrm>
          <a:prstGeom prst="rect">
            <a:avLst/>
          </a:prstGeom>
        </p:spPr>
      </p:pic>
      <p:sp>
        <p:nvSpPr>
          <p:cNvPr id="6" name="PA_库_文本框 5"/>
          <p:cNvSpPr txBox="1"/>
          <p:nvPr>
            <p:custDataLst>
              <p:tags r:id="rId3"/>
            </p:custDataLst>
          </p:nvPr>
        </p:nvSpPr>
        <p:spPr>
          <a:xfrm>
            <a:off x="3437439" y="2001959"/>
            <a:ext cx="5187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5400" dirty="0" smtClean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r>
              <a:rPr lang="en-US" altLang="zh-CN" sz="5400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PYTHON</a:t>
            </a:r>
          </a:p>
          <a:p>
            <a:pPr algn="dist"/>
            <a:r>
              <a:rPr lang="zh-CN" altLang="en-US" sz="5400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运行与调试功能</a:t>
            </a:r>
            <a:endParaRPr lang="en-US" altLang="zh-CN" sz="5400" dirty="0" smtClean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r>
              <a:rPr lang="zh-CN" altLang="zh-CN" dirty="0"/>
              <a:t>语法检查、运行、调试、变量监视</a:t>
            </a:r>
            <a:endParaRPr lang="zh-CN" altLang="en-US" sz="5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1096" y="2104104"/>
            <a:ext cx="1656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/>
              <a:t>Part3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98411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6" grpId="1" autoUpdateAnimBg="0"/>
      <p:bldP spid="6" grpId="2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532909" y="20268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/>
          <p:cNvGrpSpPr/>
          <p:nvPr/>
        </p:nvGrpSpPr>
        <p:grpSpPr>
          <a:xfrm>
            <a:off x="4791048" y="3617041"/>
            <a:ext cx="2583746" cy="2404347"/>
            <a:chOff x="4791048" y="3617041"/>
            <a:chExt cx="2583746" cy="2404347"/>
          </a:xfrm>
        </p:grpSpPr>
        <p:sp>
          <p:nvSpPr>
            <p:cNvPr id="128" name="椭圆 127"/>
            <p:cNvSpPr/>
            <p:nvPr/>
          </p:nvSpPr>
          <p:spPr>
            <a:xfrm>
              <a:off x="4791048" y="4652107"/>
              <a:ext cx="2513651" cy="1369281"/>
            </a:xfrm>
            <a:prstGeom prst="ellipse">
              <a:avLst/>
            </a:prstGeom>
            <a:gradFill flip="none" rotWithShape="1">
              <a:gsLst>
                <a:gs pos="1000">
                  <a:schemeClr val="tx1">
                    <a:alpha val="50000"/>
                  </a:schemeClr>
                </a:gs>
                <a:gs pos="60000">
                  <a:schemeClr val="tx1">
                    <a:alpha val="2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29" name="Shape 750"/>
            <p:cNvSpPr/>
            <p:nvPr/>
          </p:nvSpPr>
          <p:spPr>
            <a:xfrm>
              <a:off x="5178392" y="3802214"/>
              <a:ext cx="1833382" cy="1099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92"/>
                  </a:moveTo>
                  <a:cubicBezTo>
                    <a:pt x="1575" y="8911"/>
                    <a:pt x="2902" y="6913"/>
                    <a:pt x="4477" y="5332"/>
                  </a:cubicBezTo>
                  <a:lnTo>
                    <a:pt x="10838" y="0"/>
                  </a:lnTo>
                  <a:lnTo>
                    <a:pt x="21600" y="10391"/>
                  </a:lnTo>
                  <a:lnTo>
                    <a:pt x="10791" y="21600"/>
                  </a:lnTo>
                  <a:lnTo>
                    <a:pt x="0" y="10492"/>
                  </a:lnTo>
                  <a:close/>
                </a:path>
              </a:pathLst>
            </a:custGeom>
            <a:solidFill>
              <a:srgbClr val="9F9174"/>
            </a:solidFill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ctr">
              <a:noAutofit/>
            </a:bodyPr>
            <a:lstStyle/>
            <a:p>
              <a:pPr defTabSz="22857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200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0" name="Shape 751"/>
            <p:cNvSpPr/>
            <p:nvPr/>
          </p:nvSpPr>
          <p:spPr>
            <a:xfrm>
              <a:off x="4817206" y="3617041"/>
              <a:ext cx="1286711" cy="715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2" y="21600"/>
                  </a:moveTo>
                  <a:lnTo>
                    <a:pt x="0" y="15710"/>
                  </a:lnTo>
                  <a:lnTo>
                    <a:pt x="15756" y="0"/>
                  </a:lnTo>
                  <a:lnTo>
                    <a:pt x="21600" y="5628"/>
                  </a:lnTo>
                  <a:lnTo>
                    <a:pt x="6222" y="21600"/>
                  </a:lnTo>
                  <a:close/>
                </a:path>
              </a:pathLst>
            </a:custGeom>
            <a:solidFill>
              <a:srgbClr val="CAB992"/>
            </a:solidFill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ctr">
              <a:noAutofit/>
            </a:bodyPr>
            <a:lstStyle/>
            <a:p>
              <a:pPr defTabSz="22857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200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1" name="Shape 752"/>
            <p:cNvSpPr/>
            <p:nvPr/>
          </p:nvSpPr>
          <p:spPr>
            <a:xfrm>
              <a:off x="6088001" y="3617041"/>
              <a:ext cx="1286793" cy="715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78" y="21600"/>
                  </a:moveTo>
                  <a:lnTo>
                    <a:pt x="21600" y="15710"/>
                  </a:lnTo>
                  <a:lnTo>
                    <a:pt x="5844" y="0"/>
                  </a:lnTo>
                  <a:lnTo>
                    <a:pt x="0" y="5628"/>
                  </a:lnTo>
                  <a:lnTo>
                    <a:pt x="15378" y="21600"/>
                  </a:lnTo>
                  <a:close/>
                </a:path>
              </a:pathLst>
            </a:custGeom>
            <a:solidFill>
              <a:srgbClr val="CAB992"/>
            </a:solidFill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ctr">
              <a:noAutofit/>
            </a:bodyPr>
            <a:lstStyle/>
            <a:p>
              <a:pPr defTabSz="22857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200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2" name="Shape 753"/>
            <p:cNvSpPr/>
            <p:nvPr/>
          </p:nvSpPr>
          <p:spPr>
            <a:xfrm flipV="1">
              <a:off x="6095076" y="3801294"/>
              <a:ext cx="1" cy="2130784"/>
            </a:xfrm>
            <a:prstGeom prst="line">
              <a:avLst/>
            </a:prstGeom>
            <a:noFill/>
            <a:ln w="12700" cap="flat">
              <a:solidFill>
                <a:srgbClr val="8F8268"/>
              </a:solidFill>
              <a:prstDash val="solid"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228600">
                <a:defRPr sz="3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3" name="Shape 754"/>
            <p:cNvSpPr/>
            <p:nvPr/>
          </p:nvSpPr>
          <p:spPr>
            <a:xfrm>
              <a:off x="6094423" y="4331066"/>
              <a:ext cx="921862" cy="1601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808"/>
                  </a:lnTo>
                  <a:lnTo>
                    <a:pt x="21600" y="0"/>
                  </a:lnTo>
                  <a:lnTo>
                    <a:pt x="21600" y="14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79879"/>
            </a:solidFill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ctr">
              <a:noAutofit/>
            </a:bodyPr>
            <a:lstStyle/>
            <a:p>
              <a:pPr defTabSz="22857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200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4" name="Shape 755"/>
            <p:cNvSpPr/>
            <p:nvPr/>
          </p:nvSpPr>
          <p:spPr>
            <a:xfrm>
              <a:off x="5172561" y="4331066"/>
              <a:ext cx="921864" cy="1601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6808"/>
                  </a:lnTo>
                  <a:lnTo>
                    <a:pt x="0" y="0"/>
                  </a:lnTo>
                  <a:lnTo>
                    <a:pt x="0" y="143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AAA87"/>
            </a:solidFill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ctr">
              <a:noAutofit/>
            </a:bodyPr>
            <a:lstStyle/>
            <a:p>
              <a:pPr defTabSz="22857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200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5" name="Shape 756"/>
            <p:cNvSpPr/>
            <p:nvPr/>
          </p:nvSpPr>
          <p:spPr>
            <a:xfrm>
              <a:off x="4825553" y="4325927"/>
              <a:ext cx="1262625" cy="77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69" y="0"/>
                  </a:moveTo>
                  <a:lnTo>
                    <a:pt x="0" y="7587"/>
                  </a:lnTo>
                  <a:lnTo>
                    <a:pt x="15834" y="21600"/>
                  </a:lnTo>
                  <a:lnTo>
                    <a:pt x="21600" y="14259"/>
                  </a:lnTo>
                  <a:lnTo>
                    <a:pt x="5969" y="0"/>
                  </a:lnTo>
                  <a:close/>
                </a:path>
              </a:pathLst>
            </a:custGeom>
            <a:solidFill>
              <a:srgbClr val="CAB992"/>
            </a:solidFill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ctr">
              <a:noAutofit/>
            </a:bodyPr>
            <a:lstStyle/>
            <a:p>
              <a:pPr defTabSz="22857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200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6" name="Shape 757"/>
            <p:cNvSpPr/>
            <p:nvPr/>
          </p:nvSpPr>
          <p:spPr>
            <a:xfrm>
              <a:off x="6103357" y="4325927"/>
              <a:ext cx="1262543" cy="77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31" y="0"/>
                  </a:moveTo>
                  <a:lnTo>
                    <a:pt x="21600" y="7587"/>
                  </a:lnTo>
                  <a:lnTo>
                    <a:pt x="5766" y="21600"/>
                  </a:lnTo>
                  <a:lnTo>
                    <a:pt x="0" y="14259"/>
                  </a:lnTo>
                  <a:lnTo>
                    <a:pt x="15631" y="0"/>
                  </a:lnTo>
                  <a:close/>
                </a:path>
              </a:pathLst>
            </a:custGeom>
            <a:solidFill>
              <a:srgbClr val="CAB992"/>
            </a:solidFill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ctr">
              <a:noAutofit/>
            </a:bodyPr>
            <a:lstStyle/>
            <a:p>
              <a:pPr defTabSz="22857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200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37" name="Shape 763"/>
          <p:cNvSpPr/>
          <p:nvPr/>
        </p:nvSpPr>
        <p:spPr>
          <a:xfrm>
            <a:off x="7962786" y="3138968"/>
            <a:ext cx="3070534" cy="25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lnSpc>
                <a:spcPct val="90000"/>
              </a:lnSpc>
              <a:defRPr sz="2400">
                <a:solidFill>
                  <a:srgbClr val="8DA6C0"/>
                </a:solidFill>
                <a:latin typeface="+mj-lt"/>
                <a:ea typeface="+mj-ea"/>
                <a:cs typeface="+mj-cs"/>
                <a:sym typeface="Open Sans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执行程序，并可以在断点处暂停程序</a:t>
            </a:r>
          </a:p>
        </p:txBody>
      </p:sp>
      <p:sp>
        <p:nvSpPr>
          <p:cNvPr id="139" name="Shape 766"/>
          <p:cNvSpPr/>
          <p:nvPr/>
        </p:nvSpPr>
        <p:spPr>
          <a:xfrm>
            <a:off x="7752945" y="4745987"/>
            <a:ext cx="3430516" cy="291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打开一个控制台窗口后调用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python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解释器运行程序</a:t>
            </a:r>
          </a:p>
        </p:txBody>
      </p:sp>
      <p:sp>
        <p:nvSpPr>
          <p:cNvPr id="141" name="Shape 769"/>
          <p:cNvSpPr/>
          <p:nvPr/>
        </p:nvSpPr>
        <p:spPr>
          <a:xfrm>
            <a:off x="1336495" y="2897968"/>
            <a:ext cx="3070536" cy="7374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r">
              <a:lnSpc>
                <a:spcPct val="90000"/>
              </a:lnSpc>
              <a:defRPr sz="2400">
                <a:solidFill>
                  <a:srgbClr val="8DA6C0"/>
                </a:solidFill>
                <a:latin typeface="+mj-lt"/>
                <a:ea typeface="+mj-ea"/>
                <a:cs typeface="+mj-cs"/>
                <a:sym typeface="Open San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检查代码中的词法和语法错误，即在编译阶段就能够发现的错误，并标出错误发生的位置和可能的错误原因</a:t>
            </a:r>
          </a:p>
        </p:txBody>
      </p:sp>
      <p:sp>
        <p:nvSpPr>
          <p:cNvPr id="142" name="Shape 770"/>
          <p:cNvSpPr/>
          <p:nvPr/>
        </p:nvSpPr>
        <p:spPr>
          <a:xfrm>
            <a:off x="2153342" y="2463159"/>
            <a:ext cx="1168470" cy="360181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3">
                  <a:lumMod val="20000"/>
                  <a:lumOff val="80000"/>
                </a:schemeClr>
              </a:gs>
              <a:gs pos="60000">
                <a:schemeClr val="accent3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dirty="0" smtClean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#1</a:t>
            </a:r>
            <a:r>
              <a:rPr lang="zh-CN" altLang="en-US" sz="1100" dirty="0" smtClean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代码检查</a:t>
            </a:r>
            <a:endParaRPr sz="1100" dirty="0">
              <a:solidFill>
                <a:schemeClr val="lt1"/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43" name="Shape 772"/>
          <p:cNvSpPr/>
          <p:nvPr/>
        </p:nvSpPr>
        <p:spPr>
          <a:xfrm>
            <a:off x="1336495" y="4617996"/>
            <a:ext cx="3070536" cy="497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运行当前代码，并在“输出”区域进行程序的输入和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输出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4165685" y="1695303"/>
            <a:ext cx="3769446" cy="2884136"/>
            <a:chOff x="4165685" y="1774326"/>
            <a:chExt cx="3769446" cy="2884136"/>
          </a:xfrm>
        </p:grpSpPr>
        <p:sp>
          <p:nvSpPr>
            <p:cNvPr id="146" name="Shape 745"/>
            <p:cNvSpPr/>
            <p:nvPr/>
          </p:nvSpPr>
          <p:spPr>
            <a:xfrm rot="19534834">
              <a:off x="6046334" y="2348005"/>
              <a:ext cx="804502" cy="80450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47" name="Freeform 27"/>
            <p:cNvSpPr>
              <a:spLocks noEditPoints="1"/>
            </p:cNvSpPr>
            <p:nvPr/>
          </p:nvSpPr>
          <p:spPr bwMode="auto">
            <a:xfrm>
              <a:off x="6229569" y="2495018"/>
              <a:ext cx="498924" cy="492650"/>
            </a:xfrm>
            <a:custGeom>
              <a:avLst/>
              <a:gdLst>
                <a:gd name="T0" fmla="*/ 521 w 525"/>
                <a:gd name="T1" fmla="*/ 495 h 518"/>
                <a:gd name="T2" fmla="*/ 489 w 525"/>
                <a:gd name="T3" fmla="*/ 518 h 518"/>
                <a:gd name="T4" fmla="*/ 36 w 525"/>
                <a:gd name="T5" fmla="*/ 518 h 518"/>
                <a:gd name="T6" fmla="*/ 16 w 525"/>
                <a:gd name="T7" fmla="*/ 512 h 518"/>
                <a:gd name="T8" fmla="*/ 4 w 525"/>
                <a:gd name="T9" fmla="*/ 495 h 518"/>
                <a:gd name="T10" fmla="*/ 18 w 525"/>
                <a:gd name="T11" fmla="*/ 458 h 518"/>
                <a:gd name="T12" fmla="*/ 168 w 525"/>
                <a:gd name="T13" fmla="*/ 399 h 518"/>
                <a:gd name="T14" fmla="*/ 107 w 525"/>
                <a:gd name="T15" fmla="*/ 266 h 518"/>
                <a:gd name="T16" fmla="*/ 101 w 525"/>
                <a:gd name="T17" fmla="*/ 203 h 518"/>
                <a:gd name="T18" fmla="*/ 113 w 525"/>
                <a:gd name="T19" fmla="*/ 126 h 518"/>
                <a:gd name="T20" fmla="*/ 147 w 525"/>
                <a:gd name="T21" fmla="*/ 54 h 518"/>
                <a:gd name="T22" fmla="*/ 263 w 525"/>
                <a:gd name="T23" fmla="*/ 0 h 518"/>
                <a:gd name="T24" fmla="*/ 378 w 525"/>
                <a:gd name="T25" fmla="*/ 54 h 518"/>
                <a:gd name="T26" fmla="*/ 412 w 525"/>
                <a:gd name="T27" fmla="*/ 126 h 518"/>
                <a:gd name="T28" fmla="*/ 424 w 525"/>
                <a:gd name="T29" fmla="*/ 203 h 518"/>
                <a:gd name="T30" fmla="*/ 418 w 525"/>
                <a:gd name="T31" fmla="*/ 266 h 518"/>
                <a:gd name="T32" fmla="*/ 357 w 525"/>
                <a:gd name="T33" fmla="*/ 399 h 518"/>
                <a:gd name="T34" fmla="*/ 508 w 525"/>
                <a:gd name="T35" fmla="*/ 458 h 518"/>
                <a:gd name="T36" fmla="*/ 521 w 525"/>
                <a:gd name="T37" fmla="*/ 495 h 518"/>
                <a:gd name="T38" fmla="*/ 489 w 525"/>
                <a:gd name="T39" fmla="*/ 486 h 518"/>
                <a:gd name="T40" fmla="*/ 351 w 525"/>
                <a:gd name="T41" fmla="*/ 430 h 518"/>
                <a:gd name="T42" fmla="*/ 310 w 525"/>
                <a:gd name="T43" fmla="*/ 422 h 518"/>
                <a:gd name="T44" fmla="*/ 263 w 525"/>
                <a:gd name="T45" fmla="*/ 437 h 518"/>
                <a:gd name="T46" fmla="*/ 215 w 525"/>
                <a:gd name="T47" fmla="*/ 422 h 518"/>
                <a:gd name="T48" fmla="*/ 174 w 525"/>
                <a:gd name="T49" fmla="*/ 430 h 518"/>
                <a:gd name="T50" fmla="*/ 36 w 525"/>
                <a:gd name="T51" fmla="*/ 486 h 518"/>
                <a:gd name="T52" fmla="*/ 489 w 525"/>
                <a:gd name="T53" fmla="*/ 486 h 518"/>
                <a:gd name="T54" fmla="*/ 381 w 525"/>
                <a:gd name="T55" fmla="*/ 282 h 518"/>
                <a:gd name="T56" fmla="*/ 389 w 525"/>
                <a:gd name="T57" fmla="*/ 174 h 518"/>
                <a:gd name="T58" fmla="*/ 350 w 525"/>
                <a:gd name="T59" fmla="*/ 74 h 518"/>
                <a:gd name="T60" fmla="*/ 263 w 525"/>
                <a:gd name="T61" fmla="*/ 32 h 518"/>
                <a:gd name="T62" fmla="*/ 176 w 525"/>
                <a:gd name="T63" fmla="*/ 74 h 518"/>
                <a:gd name="T64" fmla="*/ 136 w 525"/>
                <a:gd name="T65" fmla="*/ 174 h 518"/>
                <a:gd name="T66" fmla="*/ 144 w 525"/>
                <a:gd name="T67" fmla="*/ 282 h 518"/>
                <a:gd name="T68" fmla="*/ 194 w 525"/>
                <a:gd name="T69" fmla="*/ 378 h 518"/>
                <a:gd name="T70" fmla="*/ 199 w 525"/>
                <a:gd name="T71" fmla="*/ 386 h 518"/>
                <a:gd name="T72" fmla="*/ 263 w 525"/>
                <a:gd name="T73" fmla="*/ 419 h 518"/>
                <a:gd name="T74" fmla="*/ 326 w 525"/>
                <a:gd name="T75" fmla="*/ 386 h 518"/>
                <a:gd name="T76" fmla="*/ 331 w 525"/>
                <a:gd name="T77" fmla="*/ 378 h 518"/>
                <a:gd name="T78" fmla="*/ 381 w 525"/>
                <a:gd name="T79" fmla="*/ 28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5" h="518">
                  <a:moveTo>
                    <a:pt x="521" y="495"/>
                  </a:moveTo>
                  <a:cubicBezTo>
                    <a:pt x="516" y="511"/>
                    <a:pt x="506" y="518"/>
                    <a:pt x="489" y="518"/>
                  </a:cubicBezTo>
                  <a:cubicBezTo>
                    <a:pt x="36" y="518"/>
                    <a:pt x="36" y="518"/>
                    <a:pt x="36" y="518"/>
                  </a:cubicBezTo>
                  <a:cubicBezTo>
                    <a:pt x="28" y="518"/>
                    <a:pt x="22" y="516"/>
                    <a:pt x="16" y="512"/>
                  </a:cubicBezTo>
                  <a:cubicBezTo>
                    <a:pt x="10" y="507"/>
                    <a:pt x="6" y="502"/>
                    <a:pt x="4" y="495"/>
                  </a:cubicBezTo>
                  <a:cubicBezTo>
                    <a:pt x="0" y="480"/>
                    <a:pt x="4" y="468"/>
                    <a:pt x="18" y="458"/>
                  </a:cubicBezTo>
                  <a:cubicBezTo>
                    <a:pt x="59" y="431"/>
                    <a:pt x="109" y="412"/>
                    <a:pt x="168" y="399"/>
                  </a:cubicBezTo>
                  <a:cubicBezTo>
                    <a:pt x="139" y="362"/>
                    <a:pt x="119" y="318"/>
                    <a:pt x="107" y="266"/>
                  </a:cubicBezTo>
                  <a:cubicBezTo>
                    <a:pt x="103" y="247"/>
                    <a:pt x="101" y="226"/>
                    <a:pt x="101" y="203"/>
                  </a:cubicBezTo>
                  <a:cubicBezTo>
                    <a:pt x="101" y="180"/>
                    <a:pt x="105" y="154"/>
                    <a:pt x="113" y="126"/>
                  </a:cubicBezTo>
                  <a:cubicBezTo>
                    <a:pt x="121" y="98"/>
                    <a:pt x="132" y="74"/>
                    <a:pt x="147" y="54"/>
                  </a:cubicBezTo>
                  <a:cubicBezTo>
                    <a:pt x="176" y="18"/>
                    <a:pt x="215" y="0"/>
                    <a:pt x="263" y="0"/>
                  </a:cubicBezTo>
                  <a:cubicBezTo>
                    <a:pt x="310" y="0"/>
                    <a:pt x="349" y="18"/>
                    <a:pt x="378" y="54"/>
                  </a:cubicBezTo>
                  <a:cubicBezTo>
                    <a:pt x="393" y="74"/>
                    <a:pt x="404" y="98"/>
                    <a:pt x="412" y="126"/>
                  </a:cubicBezTo>
                  <a:cubicBezTo>
                    <a:pt x="421" y="154"/>
                    <a:pt x="424" y="180"/>
                    <a:pt x="424" y="203"/>
                  </a:cubicBezTo>
                  <a:cubicBezTo>
                    <a:pt x="424" y="226"/>
                    <a:pt x="422" y="247"/>
                    <a:pt x="418" y="266"/>
                  </a:cubicBezTo>
                  <a:cubicBezTo>
                    <a:pt x="406" y="318"/>
                    <a:pt x="386" y="362"/>
                    <a:pt x="357" y="399"/>
                  </a:cubicBezTo>
                  <a:cubicBezTo>
                    <a:pt x="416" y="412"/>
                    <a:pt x="466" y="431"/>
                    <a:pt x="508" y="458"/>
                  </a:cubicBezTo>
                  <a:cubicBezTo>
                    <a:pt x="521" y="468"/>
                    <a:pt x="525" y="480"/>
                    <a:pt x="521" y="495"/>
                  </a:cubicBezTo>
                  <a:close/>
                  <a:moveTo>
                    <a:pt x="489" y="486"/>
                  </a:moveTo>
                  <a:cubicBezTo>
                    <a:pt x="452" y="461"/>
                    <a:pt x="405" y="442"/>
                    <a:pt x="351" y="430"/>
                  </a:cubicBezTo>
                  <a:cubicBezTo>
                    <a:pt x="310" y="422"/>
                    <a:pt x="310" y="422"/>
                    <a:pt x="310" y="422"/>
                  </a:cubicBezTo>
                  <a:cubicBezTo>
                    <a:pt x="295" y="432"/>
                    <a:pt x="279" y="437"/>
                    <a:pt x="263" y="437"/>
                  </a:cubicBezTo>
                  <a:cubicBezTo>
                    <a:pt x="246" y="437"/>
                    <a:pt x="231" y="432"/>
                    <a:pt x="215" y="422"/>
                  </a:cubicBezTo>
                  <a:cubicBezTo>
                    <a:pt x="174" y="430"/>
                    <a:pt x="174" y="430"/>
                    <a:pt x="174" y="430"/>
                  </a:cubicBezTo>
                  <a:cubicBezTo>
                    <a:pt x="119" y="442"/>
                    <a:pt x="73" y="461"/>
                    <a:pt x="36" y="486"/>
                  </a:cubicBezTo>
                  <a:lnTo>
                    <a:pt x="489" y="486"/>
                  </a:lnTo>
                  <a:close/>
                  <a:moveTo>
                    <a:pt x="381" y="282"/>
                  </a:moveTo>
                  <a:cubicBezTo>
                    <a:pt x="391" y="246"/>
                    <a:pt x="394" y="210"/>
                    <a:pt x="389" y="174"/>
                  </a:cubicBezTo>
                  <a:cubicBezTo>
                    <a:pt x="384" y="135"/>
                    <a:pt x="371" y="101"/>
                    <a:pt x="350" y="74"/>
                  </a:cubicBezTo>
                  <a:cubicBezTo>
                    <a:pt x="328" y="46"/>
                    <a:pt x="299" y="32"/>
                    <a:pt x="263" y="32"/>
                  </a:cubicBezTo>
                  <a:cubicBezTo>
                    <a:pt x="226" y="32"/>
                    <a:pt x="197" y="46"/>
                    <a:pt x="176" y="74"/>
                  </a:cubicBezTo>
                  <a:cubicBezTo>
                    <a:pt x="154" y="101"/>
                    <a:pt x="141" y="135"/>
                    <a:pt x="136" y="174"/>
                  </a:cubicBezTo>
                  <a:cubicBezTo>
                    <a:pt x="131" y="210"/>
                    <a:pt x="134" y="246"/>
                    <a:pt x="144" y="282"/>
                  </a:cubicBezTo>
                  <a:cubicBezTo>
                    <a:pt x="154" y="318"/>
                    <a:pt x="171" y="350"/>
                    <a:pt x="194" y="378"/>
                  </a:cubicBezTo>
                  <a:cubicBezTo>
                    <a:pt x="199" y="386"/>
                    <a:pt x="199" y="386"/>
                    <a:pt x="199" y="386"/>
                  </a:cubicBezTo>
                  <a:cubicBezTo>
                    <a:pt x="218" y="408"/>
                    <a:pt x="240" y="419"/>
                    <a:pt x="263" y="419"/>
                  </a:cubicBezTo>
                  <a:cubicBezTo>
                    <a:pt x="286" y="419"/>
                    <a:pt x="307" y="408"/>
                    <a:pt x="326" y="386"/>
                  </a:cubicBezTo>
                  <a:cubicBezTo>
                    <a:pt x="331" y="378"/>
                    <a:pt x="331" y="378"/>
                    <a:pt x="331" y="378"/>
                  </a:cubicBezTo>
                  <a:cubicBezTo>
                    <a:pt x="354" y="350"/>
                    <a:pt x="371" y="318"/>
                    <a:pt x="381" y="282"/>
                  </a:cubicBezTo>
                  <a:close/>
                </a:path>
              </a:pathLst>
            </a:custGeom>
            <a:solidFill>
              <a:srgbClr val="3C3D47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ru-RU" sz="900"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48" name="Shape 742"/>
            <p:cNvSpPr/>
            <p:nvPr/>
          </p:nvSpPr>
          <p:spPr>
            <a:xfrm>
              <a:off x="4537116" y="2837610"/>
              <a:ext cx="793979" cy="793979"/>
            </a:xfrm>
            <a:prstGeom prst="ellips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49" name="Freeform 15"/>
            <p:cNvSpPr>
              <a:spLocks noEditPoints="1"/>
            </p:cNvSpPr>
            <p:nvPr/>
          </p:nvSpPr>
          <p:spPr bwMode="auto">
            <a:xfrm rot="19105848">
              <a:off x="4711958" y="2997130"/>
              <a:ext cx="437559" cy="368840"/>
            </a:xfrm>
            <a:custGeom>
              <a:avLst/>
              <a:gdLst>
                <a:gd name="T0" fmla="*/ 519 w 519"/>
                <a:gd name="T1" fmla="*/ 145 h 437"/>
                <a:gd name="T2" fmla="*/ 505 w 519"/>
                <a:gd name="T3" fmla="*/ 423 h 437"/>
                <a:gd name="T4" fmla="*/ 49 w 519"/>
                <a:gd name="T5" fmla="*/ 437 h 437"/>
                <a:gd name="T6" fmla="*/ 0 w 519"/>
                <a:gd name="T7" fmla="*/ 388 h 437"/>
                <a:gd name="T8" fmla="*/ 12 w 519"/>
                <a:gd name="T9" fmla="*/ 114 h 437"/>
                <a:gd name="T10" fmla="*/ 111 w 519"/>
                <a:gd name="T11" fmla="*/ 86 h 437"/>
                <a:gd name="T12" fmla="*/ 151 w 519"/>
                <a:gd name="T13" fmla="*/ 8 h 437"/>
                <a:gd name="T14" fmla="*/ 341 w 519"/>
                <a:gd name="T15" fmla="*/ 0 h 437"/>
                <a:gd name="T16" fmla="*/ 386 w 519"/>
                <a:gd name="T17" fmla="*/ 30 h 437"/>
                <a:gd name="T18" fmla="*/ 478 w 519"/>
                <a:gd name="T19" fmla="*/ 98 h 437"/>
                <a:gd name="T20" fmla="*/ 486 w 519"/>
                <a:gd name="T21" fmla="*/ 145 h 437"/>
                <a:gd name="T22" fmla="*/ 385 w 519"/>
                <a:gd name="T23" fmla="*/ 115 h 437"/>
                <a:gd name="T24" fmla="*/ 341 w 519"/>
                <a:gd name="T25" fmla="*/ 32 h 437"/>
                <a:gd name="T26" fmla="*/ 163 w 519"/>
                <a:gd name="T27" fmla="*/ 42 h 437"/>
                <a:gd name="T28" fmla="*/ 46 w 519"/>
                <a:gd name="T29" fmla="*/ 129 h 437"/>
                <a:gd name="T30" fmla="*/ 33 w 519"/>
                <a:gd name="T31" fmla="*/ 388 h 437"/>
                <a:gd name="T32" fmla="*/ 49 w 519"/>
                <a:gd name="T33" fmla="*/ 405 h 437"/>
                <a:gd name="T34" fmla="*/ 482 w 519"/>
                <a:gd name="T35" fmla="*/ 400 h 437"/>
                <a:gd name="T36" fmla="*/ 486 w 519"/>
                <a:gd name="T37" fmla="*/ 145 h 437"/>
                <a:gd name="T38" fmla="*/ 351 w 519"/>
                <a:gd name="T39" fmla="*/ 334 h 437"/>
                <a:gd name="T40" fmla="*/ 168 w 519"/>
                <a:gd name="T41" fmla="*/ 334 h 437"/>
                <a:gd name="T42" fmla="*/ 168 w 519"/>
                <a:gd name="T43" fmla="*/ 151 h 437"/>
                <a:gd name="T44" fmla="*/ 351 w 519"/>
                <a:gd name="T45" fmla="*/ 151 h 437"/>
                <a:gd name="T46" fmla="*/ 323 w 519"/>
                <a:gd name="T47" fmla="*/ 169 h 437"/>
                <a:gd name="T48" fmla="*/ 186 w 519"/>
                <a:gd name="T49" fmla="*/ 179 h 437"/>
                <a:gd name="T50" fmla="*/ 196 w 519"/>
                <a:gd name="T51" fmla="*/ 316 h 437"/>
                <a:gd name="T52" fmla="*/ 334 w 519"/>
                <a:gd name="T53" fmla="*/ 306 h 437"/>
                <a:gd name="T54" fmla="*/ 323 w 519"/>
                <a:gd name="T55" fmla="*/ 169 h 437"/>
                <a:gd name="T56" fmla="*/ 195 w 519"/>
                <a:gd name="T57" fmla="*/ 243 h 437"/>
                <a:gd name="T58" fmla="*/ 211 w 519"/>
                <a:gd name="T59" fmla="*/ 243 h 437"/>
                <a:gd name="T60" fmla="*/ 260 w 519"/>
                <a:gd name="T61" fmla="*/ 194 h 437"/>
                <a:gd name="T62" fmla="*/ 260 w 519"/>
                <a:gd name="T63" fmla="*/ 178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9" h="437">
                  <a:moveTo>
                    <a:pt x="507" y="114"/>
                  </a:moveTo>
                  <a:cubicBezTo>
                    <a:pt x="515" y="123"/>
                    <a:pt x="519" y="133"/>
                    <a:pt x="519" y="145"/>
                  </a:cubicBezTo>
                  <a:cubicBezTo>
                    <a:pt x="519" y="388"/>
                    <a:pt x="519" y="388"/>
                    <a:pt x="519" y="388"/>
                  </a:cubicBezTo>
                  <a:cubicBezTo>
                    <a:pt x="519" y="402"/>
                    <a:pt x="514" y="413"/>
                    <a:pt x="505" y="423"/>
                  </a:cubicBezTo>
                  <a:cubicBezTo>
                    <a:pt x="495" y="432"/>
                    <a:pt x="484" y="437"/>
                    <a:pt x="470" y="437"/>
                  </a:cubicBezTo>
                  <a:cubicBezTo>
                    <a:pt x="49" y="437"/>
                    <a:pt x="49" y="437"/>
                    <a:pt x="49" y="437"/>
                  </a:cubicBezTo>
                  <a:cubicBezTo>
                    <a:pt x="36" y="437"/>
                    <a:pt x="24" y="432"/>
                    <a:pt x="15" y="423"/>
                  </a:cubicBezTo>
                  <a:cubicBezTo>
                    <a:pt x="5" y="413"/>
                    <a:pt x="0" y="402"/>
                    <a:pt x="0" y="388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33"/>
                    <a:pt x="4" y="123"/>
                    <a:pt x="12" y="114"/>
                  </a:cubicBezTo>
                  <a:cubicBezTo>
                    <a:pt x="20" y="105"/>
                    <a:pt x="29" y="100"/>
                    <a:pt x="41" y="98"/>
                  </a:cubicBezTo>
                  <a:cubicBezTo>
                    <a:pt x="111" y="86"/>
                    <a:pt x="111" y="86"/>
                    <a:pt x="111" y="86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7" y="21"/>
                    <a:pt x="143" y="13"/>
                    <a:pt x="151" y="8"/>
                  </a:cubicBezTo>
                  <a:cubicBezTo>
                    <a:pt x="159" y="2"/>
                    <a:pt x="169" y="0"/>
                    <a:pt x="179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1" y="0"/>
                    <a:pt x="360" y="2"/>
                    <a:pt x="368" y="8"/>
                  </a:cubicBezTo>
                  <a:cubicBezTo>
                    <a:pt x="376" y="13"/>
                    <a:pt x="382" y="21"/>
                    <a:pt x="386" y="30"/>
                  </a:cubicBezTo>
                  <a:cubicBezTo>
                    <a:pt x="408" y="86"/>
                    <a:pt x="408" y="86"/>
                    <a:pt x="408" y="86"/>
                  </a:cubicBezTo>
                  <a:cubicBezTo>
                    <a:pt x="478" y="98"/>
                    <a:pt x="478" y="98"/>
                    <a:pt x="478" y="98"/>
                  </a:cubicBezTo>
                  <a:cubicBezTo>
                    <a:pt x="490" y="100"/>
                    <a:pt x="499" y="105"/>
                    <a:pt x="507" y="114"/>
                  </a:cubicBezTo>
                  <a:close/>
                  <a:moveTo>
                    <a:pt x="486" y="145"/>
                  </a:moveTo>
                  <a:cubicBezTo>
                    <a:pt x="486" y="136"/>
                    <a:pt x="482" y="131"/>
                    <a:pt x="473" y="129"/>
                  </a:cubicBezTo>
                  <a:cubicBezTo>
                    <a:pt x="385" y="115"/>
                    <a:pt x="385" y="115"/>
                    <a:pt x="385" y="115"/>
                  </a:cubicBezTo>
                  <a:cubicBezTo>
                    <a:pt x="356" y="42"/>
                    <a:pt x="356" y="42"/>
                    <a:pt x="356" y="42"/>
                  </a:cubicBezTo>
                  <a:cubicBezTo>
                    <a:pt x="353" y="35"/>
                    <a:pt x="348" y="32"/>
                    <a:pt x="341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71" y="32"/>
                    <a:pt x="166" y="35"/>
                    <a:pt x="163" y="42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37" y="131"/>
                    <a:pt x="33" y="136"/>
                    <a:pt x="33" y="145"/>
                  </a:cubicBezTo>
                  <a:cubicBezTo>
                    <a:pt x="33" y="388"/>
                    <a:pt x="33" y="388"/>
                    <a:pt x="33" y="388"/>
                  </a:cubicBezTo>
                  <a:cubicBezTo>
                    <a:pt x="33" y="393"/>
                    <a:pt x="34" y="397"/>
                    <a:pt x="37" y="400"/>
                  </a:cubicBezTo>
                  <a:cubicBezTo>
                    <a:pt x="40" y="403"/>
                    <a:pt x="44" y="405"/>
                    <a:pt x="49" y="405"/>
                  </a:cubicBezTo>
                  <a:cubicBezTo>
                    <a:pt x="470" y="405"/>
                    <a:pt x="470" y="405"/>
                    <a:pt x="470" y="405"/>
                  </a:cubicBezTo>
                  <a:cubicBezTo>
                    <a:pt x="475" y="405"/>
                    <a:pt x="479" y="403"/>
                    <a:pt x="482" y="400"/>
                  </a:cubicBezTo>
                  <a:cubicBezTo>
                    <a:pt x="485" y="397"/>
                    <a:pt x="486" y="393"/>
                    <a:pt x="486" y="388"/>
                  </a:cubicBezTo>
                  <a:lnTo>
                    <a:pt x="486" y="145"/>
                  </a:lnTo>
                  <a:close/>
                  <a:moveTo>
                    <a:pt x="389" y="243"/>
                  </a:moveTo>
                  <a:cubicBezTo>
                    <a:pt x="389" y="278"/>
                    <a:pt x="377" y="309"/>
                    <a:pt x="351" y="334"/>
                  </a:cubicBezTo>
                  <a:cubicBezTo>
                    <a:pt x="326" y="359"/>
                    <a:pt x="295" y="372"/>
                    <a:pt x="260" y="372"/>
                  </a:cubicBezTo>
                  <a:cubicBezTo>
                    <a:pt x="224" y="372"/>
                    <a:pt x="193" y="359"/>
                    <a:pt x="168" y="334"/>
                  </a:cubicBezTo>
                  <a:cubicBezTo>
                    <a:pt x="143" y="309"/>
                    <a:pt x="130" y="278"/>
                    <a:pt x="130" y="243"/>
                  </a:cubicBezTo>
                  <a:cubicBezTo>
                    <a:pt x="130" y="207"/>
                    <a:pt x="143" y="176"/>
                    <a:pt x="168" y="151"/>
                  </a:cubicBezTo>
                  <a:cubicBezTo>
                    <a:pt x="193" y="126"/>
                    <a:pt x="224" y="113"/>
                    <a:pt x="260" y="113"/>
                  </a:cubicBezTo>
                  <a:cubicBezTo>
                    <a:pt x="295" y="113"/>
                    <a:pt x="326" y="126"/>
                    <a:pt x="351" y="151"/>
                  </a:cubicBezTo>
                  <a:cubicBezTo>
                    <a:pt x="377" y="176"/>
                    <a:pt x="389" y="207"/>
                    <a:pt x="389" y="243"/>
                  </a:cubicBezTo>
                  <a:close/>
                  <a:moveTo>
                    <a:pt x="323" y="169"/>
                  </a:moveTo>
                  <a:cubicBezTo>
                    <a:pt x="302" y="151"/>
                    <a:pt x="279" y="143"/>
                    <a:pt x="252" y="145"/>
                  </a:cubicBezTo>
                  <a:cubicBezTo>
                    <a:pt x="225" y="147"/>
                    <a:pt x="203" y="159"/>
                    <a:pt x="186" y="179"/>
                  </a:cubicBezTo>
                  <a:cubicBezTo>
                    <a:pt x="168" y="200"/>
                    <a:pt x="160" y="224"/>
                    <a:pt x="162" y="250"/>
                  </a:cubicBezTo>
                  <a:cubicBezTo>
                    <a:pt x="164" y="277"/>
                    <a:pt x="176" y="299"/>
                    <a:pt x="196" y="316"/>
                  </a:cubicBezTo>
                  <a:cubicBezTo>
                    <a:pt x="217" y="334"/>
                    <a:pt x="241" y="342"/>
                    <a:pt x="267" y="340"/>
                  </a:cubicBezTo>
                  <a:cubicBezTo>
                    <a:pt x="294" y="338"/>
                    <a:pt x="316" y="326"/>
                    <a:pt x="334" y="306"/>
                  </a:cubicBezTo>
                  <a:cubicBezTo>
                    <a:pt x="351" y="285"/>
                    <a:pt x="359" y="262"/>
                    <a:pt x="357" y="235"/>
                  </a:cubicBezTo>
                  <a:cubicBezTo>
                    <a:pt x="355" y="208"/>
                    <a:pt x="343" y="186"/>
                    <a:pt x="323" y="169"/>
                  </a:cubicBezTo>
                  <a:close/>
                  <a:moveTo>
                    <a:pt x="214" y="197"/>
                  </a:moveTo>
                  <a:cubicBezTo>
                    <a:pt x="201" y="210"/>
                    <a:pt x="195" y="225"/>
                    <a:pt x="195" y="243"/>
                  </a:cubicBezTo>
                  <a:cubicBezTo>
                    <a:pt x="195" y="248"/>
                    <a:pt x="198" y="251"/>
                    <a:pt x="203" y="251"/>
                  </a:cubicBezTo>
                  <a:cubicBezTo>
                    <a:pt x="208" y="251"/>
                    <a:pt x="211" y="248"/>
                    <a:pt x="211" y="243"/>
                  </a:cubicBezTo>
                  <a:cubicBezTo>
                    <a:pt x="211" y="229"/>
                    <a:pt x="216" y="218"/>
                    <a:pt x="225" y="208"/>
                  </a:cubicBezTo>
                  <a:cubicBezTo>
                    <a:pt x="235" y="199"/>
                    <a:pt x="246" y="194"/>
                    <a:pt x="260" y="194"/>
                  </a:cubicBezTo>
                  <a:cubicBezTo>
                    <a:pt x="265" y="194"/>
                    <a:pt x="268" y="191"/>
                    <a:pt x="268" y="186"/>
                  </a:cubicBezTo>
                  <a:cubicBezTo>
                    <a:pt x="268" y="180"/>
                    <a:pt x="265" y="178"/>
                    <a:pt x="260" y="178"/>
                  </a:cubicBezTo>
                  <a:cubicBezTo>
                    <a:pt x="241" y="178"/>
                    <a:pt x="226" y="184"/>
                    <a:pt x="214" y="197"/>
                  </a:cubicBezTo>
                  <a:close/>
                </a:path>
              </a:pathLst>
            </a:custGeom>
            <a:solidFill>
              <a:srgbClr val="3C3D47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ru-RU" sz="900"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50" name="Shape 746"/>
            <p:cNvSpPr/>
            <p:nvPr/>
          </p:nvSpPr>
          <p:spPr>
            <a:xfrm rot="1360413">
              <a:off x="6550618" y="2228269"/>
              <a:ext cx="793979" cy="793979"/>
            </a:xfrm>
            <a:prstGeom prst="ellips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51" name="Freeform 26"/>
            <p:cNvSpPr>
              <a:spLocks noEditPoints="1"/>
            </p:cNvSpPr>
            <p:nvPr/>
          </p:nvSpPr>
          <p:spPr bwMode="auto">
            <a:xfrm rot="20555634">
              <a:off x="6761970" y="2385616"/>
              <a:ext cx="394264" cy="450227"/>
            </a:xfrm>
            <a:custGeom>
              <a:avLst/>
              <a:gdLst>
                <a:gd name="T0" fmla="*/ 454 w 454"/>
                <a:gd name="T1" fmla="*/ 146 h 518"/>
                <a:gd name="T2" fmla="*/ 421 w 454"/>
                <a:gd name="T3" fmla="*/ 178 h 518"/>
                <a:gd name="T4" fmla="*/ 403 w 454"/>
                <a:gd name="T5" fmla="*/ 499 h 518"/>
                <a:gd name="T6" fmla="*/ 97 w 454"/>
                <a:gd name="T7" fmla="*/ 518 h 518"/>
                <a:gd name="T8" fmla="*/ 33 w 454"/>
                <a:gd name="T9" fmla="*/ 453 h 518"/>
                <a:gd name="T10" fmla="*/ 10 w 454"/>
                <a:gd name="T11" fmla="*/ 168 h 518"/>
                <a:gd name="T12" fmla="*/ 0 w 454"/>
                <a:gd name="T13" fmla="*/ 129 h 518"/>
                <a:gd name="T14" fmla="*/ 15 w 454"/>
                <a:gd name="T15" fmla="*/ 78 h 518"/>
                <a:gd name="T16" fmla="*/ 97 w 454"/>
                <a:gd name="T17" fmla="*/ 65 h 518"/>
                <a:gd name="T18" fmla="*/ 112 w 454"/>
                <a:gd name="T19" fmla="*/ 14 h 518"/>
                <a:gd name="T20" fmla="*/ 308 w 454"/>
                <a:gd name="T21" fmla="*/ 0 h 518"/>
                <a:gd name="T22" fmla="*/ 357 w 454"/>
                <a:gd name="T23" fmla="*/ 48 h 518"/>
                <a:gd name="T24" fmla="*/ 405 w 454"/>
                <a:gd name="T25" fmla="*/ 65 h 518"/>
                <a:gd name="T26" fmla="*/ 454 w 454"/>
                <a:gd name="T27" fmla="*/ 110 h 518"/>
                <a:gd name="T28" fmla="*/ 421 w 454"/>
                <a:gd name="T29" fmla="*/ 113 h 518"/>
                <a:gd name="T30" fmla="*/ 405 w 454"/>
                <a:gd name="T31" fmla="*/ 97 h 518"/>
                <a:gd name="T32" fmla="*/ 37 w 454"/>
                <a:gd name="T33" fmla="*/ 102 h 518"/>
                <a:gd name="T34" fmla="*/ 33 w 454"/>
                <a:gd name="T35" fmla="*/ 129 h 518"/>
                <a:gd name="T36" fmla="*/ 421 w 454"/>
                <a:gd name="T37" fmla="*/ 146 h 518"/>
                <a:gd name="T38" fmla="*/ 421 w 454"/>
                <a:gd name="T39" fmla="*/ 113 h 518"/>
                <a:gd name="T40" fmla="*/ 65 w 454"/>
                <a:gd name="T41" fmla="*/ 178 h 518"/>
                <a:gd name="T42" fmla="*/ 75 w 454"/>
                <a:gd name="T43" fmla="*/ 476 h 518"/>
                <a:gd name="T44" fmla="*/ 357 w 454"/>
                <a:gd name="T45" fmla="*/ 486 h 518"/>
                <a:gd name="T46" fmla="*/ 389 w 454"/>
                <a:gd name="T47" fmla="*/ 453 h 518"/>
                <a:gd name="T48" fmla="*/ 102 w 454"/>
                <a:gd name="T49" fmla="*/ 449 h 518"/>
                <a:gd name="T50" fmla="*/ 97 w 454"/>
                <a:gd name="T51" fmla="*/ 227 h 518"/>
                <a:gd name="T52" fmla="*/ 114 w 454"/>
                <a:gd name="T53" fmla="*/ 210 h 518"/>
                <a:gd name="T54" fmla="*/ 158 w 454"/>
                <a:gd name="T55" fmla="*/ 215 h 518"/>
                <a:gd name="T56" fmla="*/ 162 w 454"/>
                <a:gd name="T57" fmla="*/ 437 h 518"/>
                <a:gd name="T58" fmla="*/ 146 w 454"/>
                <a:gd name="T59" fmla="*/ 453 h 518"/>
                <a:gd name="T60" fmla="*/ 102 w 454"/>
                <a:gd name="T61" fmla="*/ 449 h 518"/>
                <a:gd name="T62" fmla="*/ 146 w 454"/>
                <a:gd name="T63" fmla="*/ 437 h 518"/>
                <a:gd name="T64" fmla="*/ 114 w 454"/>
                <a:gd name="T65" fmla="*/ 227 h 518"/>
                <a:gd name="T66" fmla="*/ 130 w 454"/>
                <a:gd name="T67" fmla="*/ 65 h 518"/>
                <a:gd name="T68" fmla="*/ 324 w 454"/>
                <a:gd name="T69" fmla="*/ 48 h 518"/>
                <a:gd name="T70" fmla="*/ 308 w 454"/>
                <a:gd name="T71" fmla="*/ 32 h 518"/>
                <a:gd name="T72" fmla="*/ 134 w 454"/>
                <a:gd name="T73" fmla="*/ 37 h 518"/>
                <a:gd name="T74" fmla="*/ 130 w 454"/>
                <a:gd name="T75" fmla="*/ 65 h 518"/>
                <a:gd name="T76" fmla="*/ 195 w 454"/>
                <a:gd name="T77" fmla="*/ 437 h 518"/>
                <a:gd name="T78" fmla="*/ 199 w 454"/>
                <a:gd name="T79" fmla="*/ 215 h 518"/>
                <a:gd name="T80" fmla="*/ 243 w 454"/>
                <a:gd name="T81" fmla="*/ 210 h 518"/>
                <a:gd name="T82" fmla="*/ 259 w 454"/>
                <a:gd name="T83" fmla="*/ 227 h 518"/>
                <a:gd name="T84" fmla="*/ 255 w 454"/>
                <a:gd name="T85" fmla="*/ 449 h 518"/>
                <a:gd name="T86" fmla="*/ 211 w 454"/>
                <a:gd name="T87" fmla="*/ 453 h 518"/>
                <a:gd name="T88" fmla="*/ 211 w 454"/>
                <a:gd name="T89" fmla="*/ 437 h 518"/>
                <a:gd name="T90" fmla="*/ 243 w 454"/>
                <a:gd name="T91" fmla="*/ 227 h 518"/>
                <a:gd name="T92" fmla="*/ 211 w 454"/>
                <a:gd name="T93" fmla="*/ 437 h 518"/>
                <a:gd name="T94" fmla="*/ 292 w 454"/>
                <a:gd name="T95" fmla="*/ 437 h 518"/>
                <a:gd name="T96" fmla="*/ 296 w 454"/>
                <a:gd name="T97" fmla="*/ 215 h 518"/>
                <a:gd name="T98" fmla="*/ 340 w 454"/>
                <a:gd name="T99" fmla="*/ 210 h 518"/>
                <a:gd name="T100" fmla="*/ 357 w 454"/>
                <a:gd name="T101" fmla="*/ 227 h 518"/>
                <a:gd name="T102" fmla="*/ 352 w 454"/>
                <a:gd name="T103" fmla="*/ 449 h 518"/>
                <a:gd name="T104" fmla="*/ 308 w 454"/>
                <a:gd name="T105" fmla="*/ 453 h 518"/>
                <a:gd name="T106" fmla="*/ 308 w 454"/>
                <a:gd name="T107" fmla="*/ 437 h 518"/>
                <a:gd name="T108" fmla="*/ 340 w 454"/>
                <a:gd name="T109" fmla="*/ 227 h 518"/>
                <a:gd name="T110" fmla="*/ 308 w 454"/>
                <a:gd name="T111" fmla="*/ 437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4" h="518">
                  <a:moveTo>
                    <a:pt x="454" y="129"/>
                  </a:moveTo>
                  <a:cubicBezTo>
                    <a:pt x="454" y="146"/>
                    <a:pt x="454" y="146"/>
                    <a:pt x="454" y="146"/>
                  </a:cubicBezTo>
                  <a:cubicBezTo>
                    <a:pt x="454" y="154"/>
                    <a:pt x="451" y="162"/>
                    <a:pt x="444" y="168"/>
                  </a:cubicBezTo>
                  <a:cubicBezTo>
                    <a:pt x="438" y="175"/>
                    <a:pt x="430" y="178"/>
                    <a:pt x="421" y="178"/>
                  </a:cubicBezTo>
                  <a:cubicBezTo>
                    <a:pt x="421" y="453"/>
                    <a:pt x="421" y="453"/>
                    <a:pt x="421" y="453"/>
                  </a:cubicBezTo>
                  <a:cubicBezTo>
                    <a:pt x="421" y="472"/>
                    <a:pt x="415" y="487"/>
                    <a:pt x="403" y="499"/>
                  </a:cubicBezTo>
                  <a:cubicBezTo>
                    <a:pt x="390" y="512"/>
                    <a:pt x="375" y="518"/>
                    <a:pt x="357" y="518"/>
                  </a:cubicBezTo>
                  <a:cubicBezTo>
                    <a:pt x="97" y="518"/>
                    <a:pt x="97" y="518"/>
                    <a:pt x="97" y="518"/>
                  </a:cubicBezTo>
                  <a:cubicBezTo>
                    <a:pt x="79" y="518"/>
                    <a:pt x="64" y="512"/>
                    <a:pt x="51" y="499"/>
                  </a:cubicBezTo>
                  <a:cubicBezTo>
                    <a:pt x="39" y="487"/>
                    <a:pt x="33" y="472"/>
                    <a:pt x="33" y="453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24" y="178"/>
                    <a:pt x="16" y="175"/>
                    <a:pt x="10" y="168"/>
                  </a:cubicBezTo>
                  <a:cubicBezTo>
                    <a:pt x="3" y="162"/>
                    <a:pt x="0" y="154"/>
                    <a:pt x="0" y="146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" y="97"/>
                    <a:pt x="6" y="87"/>
                    <a:pt x="15" y="78"/>
                  </a:cubicBezTo>
                  <a:cubicBezTo>
                    <a:pt x="25" y="69"/>
                    <a:pt x="36" y="65"/>
                    <a:pt x="49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7" y="35"/>
                    <a:pt x="102" y="23"/>
                    <a:pt x="112" y="14"/>
                  </a:cubicBezTo>
                  <a:cubicBezTo>
                    <a:pt x="121" y="5"/>
                    <a:pt x="133" y="0"/>
                    <a:pt x="146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22" y="0"/>
                    <a:pt x="333" y="5"/>
                    <a:pt x="342" y="14"/>
                  </a:cubicBezTo>
                  <a:cubicBezTo>
                    <a:pt x="352" y="23"/>
                    <a:pt x="357" y="35"/>
                    <a:pt x="357" y="48"/>
                  </a:cubicBezTo>
                  <a:cubicBezTo>
                    <a:pt x="357" y="65"/>
                    <a:pt x="357" y="65"/>
                    <a:pt x="357" y="65"/>
                  </a:cubicBezTo>
                  <a:cubicBezTo>
                    <a:pt x="405" y="65"/>
                    <a:pt x="405" y="65"/>
                    <a:pt x="405" y="65"/>
                  </a:cubicBezTo>
                  <a:cubicBezTo>
                    <a:pt x="418" y="65"/>
                    <a:pt x="429" y="69"/>
                    <a:pt x="439" y="78"/>
                  </a:cubicBezTo>
                  <a:cubicBezTo>
                    <a:pt x="448" y="87"/>
                    <a:pt x="453" y="97"/>
                    <a:pt x="454" y="110"/>
                  </a:cubicBezTo>
                  <a:lnTo>
                    <a:pt x="454" y="129"/>
                  </a:lnTo>
                  <a:close/>
                  <a:moveTo>
                    <a:pt x="421" y="113"/>
                  </a:moveTo>
                  <a:cubicBezTo>
                    <a:pt x="421" y="108"/>
                    <a:pt x="420" y="105"/>
                    <a:pt x="417" y="102"/>
                  </a:cubicBezTo>
                  <a:cubicBezTo>
                    <a:pt x="414" y="99"/>
                    <a:pt x="410" y="97"/>
                    <a:pt x="405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4" y="97"/>
                    <a:pt x="40" y="99"/>
                    <a:pt x="37" y="102"/>
                  </a:cubicBezTo>
                  <a:cubicBezTo>
                    <a:pt x="34" y="105"/>
                    <a:pt x="33" y="108"/>
                    <a:pt x="33" y="113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421" y="146"/>
                    <a:pt x="421" y="146"/>
                    <a:pt x="421" y="146"/>
                  </a:cubicBezTo>
                  <a:cubicBezTo>
                    <a:pt x="421" y="129"/>
                    <a:pt x="421" y="129"/>
                    <a:pt x="421" y="129"/>
                  </a:cubicBezTo>
                  <a:lnTo>
                    <a:pt x="421" y="113"/>
                  </a:lnTo>
                  <a:close/>
                  <a:moveTo>
                    <a:pt x="389" y="178"/>
                  </a:moveTo>
                  <a:cubicBezTo>
                    <a:pt x="65" y="178"/>
                    <a:pt x="65" y="178"/>
                    <a:pt x="65" y="178"/>
                  </a:cubicBezTo>
                  <a:cubicBezTo>
                    <a:pt x="65" y="453"/>
                    <a:pt x="65" y="453"/>
                    <a:pt x="65" y="453"/>
                  </a:cubicBezTo>
                  <a:cubicBezTo>
                    <a:pt x="65" y="462"/>
                    <a:pt x="68" y="470"/>
                    <a:pt x="75" y="476"/>
                  </a:cubicBezTo>
                  <a:cubicBezTo>
                    <a:pt x="81" y="483"/>
                    <a:pt x="89" y="486"/>
                    <a:pt x="97" y="486"/>
                  </a:cubicBezTo>
                  <a:cubicBezTo>
                    <a:pt x="357" y="486"/>
                    <a:pt x="357" y="486"/>
                    <a:pt x="357" y="486"/>
                  </a:cubicBezTo>
                  <a:cubicBezTo>
                    <a:pt x="365" y="486"/>
                    <a:pt x="373" y="483"/>
                    <a:pt x="379" y="476"/>
                  </a:cubicBezTo>
                  <a:cubicBezTo>
                    <a:pt x="386" y="470"/>
                    <a:pt x="389" y="462"/>
                    <a:pt x="389" y="453"/>
                  </a:cubicBezTo>
                  <a:lnTo>
                    <a:pt x="389" y="178"/>
                  </a:lnTo>
                  <a:close/>
                  <a:moveTo>
                    <a:pt x="102" y="449"/>
                  </a:moveTo>
                  <a:cubicBezTo>
                    <a:pt x="99" y="446"/>
                    <a:pt x="97" y="442"/>
                    <a:pt x="97" y="437"/>
                  </a:cubicBezTo>
                  <a:cubicBezTo>
                    <a:pt x="97" y="227"/>
                    <a:pt x="97" y="227"/>
                    <a:pt x="97" y="227"/>
                  </a:cubicBezTo>
                  <a:cubicBezTo>
                    <a:pt x="97" y="222"/>
                    <a:pt x="99" y="218"/>
                    <a:pt x="102" y="215"/>
                  </a:cubicBezTo>
                  <a:cubicBezTo>
                    <a:pt x="105" y="212"/>
                    <a:pt x="109" y="210"/>
                    <a:pt x="114" y="210"/>
                  </a:cubicBezTo>
                  <a:cubicBezTo>
                    <a:pt x="146" y="210"/>
                    <a:pt x="146" y="210"/>
                    <a:pt x="146" y="210"/>
                  </a:cubicBezTo>
                  <a:cubicBezTo>
                    <a:pt x="151" y="210"/>
                    <a:pt x="155" y="212"/>
                    <a:pt x="158" y="215"/>
                  </a:cubicBezTo>
                  <a:cubicBezTo>
                    <a:pt x="161" y="218"/>
                    <a:pt x="162" y="222"/>
                    <a:pt x="162" y="227"/>
                  </a:cubicBezTo>
                  <a:cubicBezTo>
                    <a:pt x="162" y="437"/>
                    <a:pt x="162" y="437"/>
                    <a:pt x="162" y="437"/>
                  </a:cubicBezTo>
                  <a:cubicBezTo>
                    <a:pt x="162" y="442"/>
                    <a:pt x="161" y="446"/>
                    <a:pt x="158" y="449"/>
                  </a:cubicBezTo>
                  <a:cubicBezTo>
                    <a:pt x="155" y="452"/>
                    <a:pt x="151" y="453"/>
                    <a:pt x="146" y="453"/>
                  </a:cubicBezTo>
                  <a:cubicBezTo>
                    <a:pt x="114" y="453"/>
                    <a:pt x="114" y="453"/>
                    <a:pt x="114" y="453"/>
                  </a:cubicBezTo>
                  <a:cubicBezTo>
                    <a:pt x="109" y="453"/>
                    <a:pt x="105" y="452"/>
                    <a:pt x="102" y="449"/>
                  </a:cubicBezTo>
                  <a:close/>
                  <a:moveTo>
                    <a:pt x="114" y="437"/>
                  </a:moveTo>
                  <a:cubicBezTo>
                    <a:pt x="146" y="437"/>
                    <a:pt x="146" y="437"/>
                    <a:pt x="146" y="437"/>
                  </a:cubicBezTo>
                  <a:cubicBezTo>
                    <a:pt x="146" y="227"/>
                    <a:pt x="146" y="227"/>
                    <a:pt x="146" y="227"/>
                  </a:cubicBezTo>
                  <a:cubicBezTo>
                    <a:pt x="114" y="227"/>
                    <a:pt x="114" y="227"/>
                    <a:pt x="114" y="227"/>
                  </a:cubicBezTo>
                  <a:lnTo>
                    <a:pt x="114" y="437"/>
                  </a:lnTo>
                  <a:close/>
                  <a:moveTo>
                    <a:pt x="130" y="65"/>
                  </a:moveTo>
                  <a:cubicBezTo>
                    <a:pt x="324" y="65"/>
                    <a:pt x="324" y="65"/>
                    <a:pt x="324" y="65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4" y="44"/>
                    <a:pt x="323" y="40"/>
                    <a:pt x="320" y="37"/>
                  </a:cubicBezTo>
                  <a:cubicBezTo>
                    <a:pt x="317" y="34"/>
                    <a:pt x="313" y="32"/>
                    <a:pt x="308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1" y="32"/>
                    <a:pt x="137" y="34"/>
                    <a:pt x="134" y="37"/>
                  </a:cubicBezTo>
                  <a:cubicBezTo>
                    <a:pt x="131" y="40"/>
                    <a:pt x="130" y="44"/>
                    <a:pt x="130" y="48"/>
                  </a:cubicBezTo>
                  <a:lnTo>
                    <a:pt x="130" y="65"/>
                  </a:lnTo>
                  <a:close/>
                  <a:moveTo>
                    <a:pt x="199" y="449"/>
                  </a:moveTo>
                  <a:cubicBezTo>
                    <a:pt x="196" y="446"/>
                    <a:pt x="195" y="442"/>
                    <a:pt x="195" y="437"/>
                  </a:cubicBezTo>
                  <a:cubicBezTo>
                    <a:pt x="195" y="227"/>
                    <a:pt x="195" y="227"/>
                    <a:pt x="195" y="227"/>
                  </a:cubicBezTo>
                  <a:cubicBezTo>
                    <a:pt x="195" y="222"/>
                    <a:pt x="196" y="218"/>
                    <a:pt x="199" y="215"/>
                  </a:cubicBezTo>
                  <a:cubicBezTo>
                    <a:pt x="202" y="212"/>
                    <a:pt x="206" y="210"/>
                    <a:pt x="211" y="210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8" y="210"/>
                    <a:pt x="252" y="212"/>
                    <a:pt x="255" y="215"/>
                  </a:cubicBezTo>
                  <a:cubicBezTo>
                    <a:pt x="258" y="218"/>
                    <a:pt x="259" y="222"/>
                    <a:pt x="259" y="227"/>
                  </a:cubicBezTo>
                  <a:cubicBezTo>
                    <a:pt x="259" y="437"/>
                    <a:pt x="259" y="437"/>
                    <a:pt x="259" y="437"/>
                  </a:cubicBezTo>
                  <a:cubicBezTo>
                    <a:pt x="259" y="442"/>
                    <a:pt x="258" y="446"/>
                    <a:pt x="255" y="449"/>
                  </a:cubicBezTo>
                  <a:cubicBezTo>
                    <a:pt x="252" y="452"/>
                    <a:pt x="248" y="453"/>
                    <a:pt x="243" y="453"/>
                  </a:cubicBezTo>
                  <a:cubicBezTo>
                    <a:pt x="211" y="453"/>
                    <a:pt x="211" y="453"/>
                    <a:pt x="211" y="453"/>
                  </a:cubicBezTo>
                  <a:cubicBezTo>
                    <a:pt x="206" y="453"/>
                    <a:pt x="202" y="452"/>
                    <a:pt x="199" y="449"/>
                  </a:cubicBezTo>
                  <a:close/>
                  <a:moveTo>
                    <a:pt x="211" y="437"/>
                  </a:moveTo>
                  <a:cubicBezTo>
                    <a:pt x="243" y="437"/>
                    <a:pt x="243" y="437"/>
                    <a:pt x="243" y="437"/>
                  </a:cubicBezTo>
                  <a:cubicBezTo>
                    <a:pt x="243" y="227"/>
                    <a:pt x="243" y="227"/>
                    <a:pt x="243" y="227"/>
                  </a:cubicBezTo>
                  <a:cubicBezTo>
                    <a:pt x="211" y="227"/>
                    <a:pt x="211" y="227"/>
                    <a:pt x="211" y="227"/>
                  </a:cubicBezTo>
                  <a:lnTo>
                    <a:pt x="211" y="437"/>
                  </a:lnTo>
                  <a:close/>
                  <a:moveTo>
                    <a:pt x="296" y="449"/>
                  </a:moveTo>
                  <a:cubicBezTo>
                    <a:pt x="293" y="446"/>
                    <a:pt x="292" y="442"/>
                    <a:pt x="292" y="43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2"/>
                    <a:pt x="293" y="218"/>
                    <a:pt x="296" y="215"/>
                  </a:cubicBezTo>
                  <a:cubicBezTo>
                    <a:pt x="299" y="212"/>
                    <a:pt x="303" y="210"/>
                    <a:pt x="308" y="210"/>
                  </a:cubicBezTo>
                  <a:cubicBezTo>
                    <a:pt x="340" y="210"/>
                    <a:pt x="340" y="210"/>
                    <a:pt x="340" y="210"/>
                  </a:cubicBezTo>
                  <a:cubicBezTo>
                    <a:pt x="345" y="210"/>
                    <a:pt x="349" y="212"/>
                    <a:pt x="352" y="215"/>
                  </a:cubicBezTo>
                  <a:cubicBezTo>
                    <a:pt x="355" y="218"/>
                    <a:pt x="357" y="222"/>
                    <a:pt x="357" y="22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42"/>
                    <a:pt x="355" y="446"/>
                    <a:pt x="352" y="449"/>
                  </a:cubicBezTo>
                  <a:cubicBezTo>
                    <a:pt x="349" y="452"/>
                    <a:pt x="345" y="453"/>
                    <a:pt x="340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3" y="453"/>
                    <a:pt x="299" y="452"/>
                    <a:pt x="296" y="449"/>
                  </a:cubicBezTo>
                  <a:close/>
                  <a:moveTo>
                    <a:pt x="308" y="437"/>
                  </a:moveTo>
                  <a:cubicBezTo>
                    <a:pt x="340" y="437"/>
                    <a:pt x="340" y="437"/>
                    <a:pt x="340" y="437"/>
                  </a:cubicBezTo>
                  <a:cubicBezTo>
                    <a:pt x="340" y="227"/>
                    <a:pt x="340" y="227"/>
                    <a:pt x="340" y="227"/>
                  </a:cubicBezTo>
                  <a:cubicBezTo>
                    <a:pt x="308" y="227"/>
                    <a:pt x="308" y="227"/>
                    <a:pt x="308" y="227"/>
                  </a:cubicBezTo>
                  <a:lnTo>
                    <a:pt x="308" y="437"/>
                  </a:lnTo>
                  <a:close/>
                </a:path>
              </a:pathLst>
            </a:custGeom>
            <a:solidFill>
              <a:srgbClr val="3C3D47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ru-RU" sz="900"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52" name="Shape 743"/>
            <p:cNvSpPr/>
            <p:nvPr/>
          </p:nvSpPr>
          <p:spPr>
            <a:xfrm rot="1836656">
              <a:off x="4985412" y="3570701"/>
              <a:ext cx="263156" cy="26315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53" name="Shape 744"/>
            <p:cNvSpPr/>
            <p:nvPr/>
          </p:nvSpPr>
          <p:spPr>
            <a:xfrm rot="1595951">
              <a:off x="7300130" y="1892283"/>
              <a:ext cx="635001" cy="63500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54" name="Shape 747"/>
            <p:cNvSpPr/>
            <p:nvPr/>
          </p:nvSpPr>
          <p:spPr>
            <a:xfrm rot="19131852">
              <a:off x="4291815" y="2377611"/>
              <a:ext cx="745288" cy="74528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55" name="Shape 748"/>
            <p:cNvSpPr/>
            <p:nvPr/>
          </p:nvSpPr>
          <p:spPr>
            <a:xfrm rot="1093116">
              <a:off x="5379646" y="2400792"/>
              <a:ext cx="843317" cy="843317"/>
            </a:xfrm>
            <a:prstGeom prst="ellips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56" name="Shape 749"/>
            <p:cNvSpPr/>
            <p:nvPr/>
          </p:nvSpPr>
          <p:spPr>
            <a:xfrm rot="1836656">
              <a:off x="6569805" y="2806591"/>
              <a:ext cx="843317" cy="84331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57" name="Shape 775"/>
            <p:cNvSpPr/>
            <p:nvPr/>
          </p:nvSpPr>
          <p:spPr>
            <a:xfrm rot="19534834">
              <a:off x="5328975" y="3805186"/>
              <a:ext cx="635001" cy="63500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58" name="Shape 776"/>
            <p:cNvSpPr/>
            <p:nvPr/>
          </p:nvSpPr>
          <p:spPr>
            <a:xfrm>
              <a:off x="5730374" y="3449146"/>
              <a:ext cx="635000" cy="635001"/>
            </a:xfrm>
            <a:prstGeom prst="ellips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59" name="Shape 777"/>
            <p:cNvSpPr/>
            <p:nvPr/>
          </p:nvSpPr>
          <p:spPr>
            <a:xfrm>
              <a:off x="5822064" y="3919303"/>
              <a:ext cx="739159" cy="73915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60" name="Shape 780"/>
            <p:cNvSpPr/>
            <p:nvPr/>
          </p:nvSpPr>
          <p:spPr>
            <a:xfrm rot="1595951">
              <a:off x="5778414" y="2917099"/>
              <a:ext cx="635001" cy="63500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61" name="Shape 783"/>
            <p:cNvSpPr/>
            <p:nvPr/>
          </p:nvSpPr>
          <p:spPr>
            <a:xfrm rot="19950650">
              <a:off x="5812291" y="1774326"/>
              <a:ext cx="517496" cy="51749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62" name="Shape 784"/>
            <p:cNvSpPr/>
            <p:nvPr/>
          </p:nvSpPr>
          <p:spPr>
            <a:xfrm rot="18900000">
              <a:off x="4736028" y="1834997"/>
              <a:ext cx="396154" cy="3961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63" name="Shape 785"/>
            <p:cNvSpPr/>
            <p:nvPr/>
          </p:nvSpPr>
          <p:spPr>
            <a:xfrm rot="1836656">
              <a:off x="4165685" y="1898375"/>
              <a:ext cx="329209" cy="32920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64" name="Shape 786"/>
            <p:cNvSpPr/>
            <p:nvPr/>
          </p:nvSpPr>
          <p:spPr>
            <a:xfrm rot="1836656">
              <a:off x="7474445" y="2645631"/>
              <a:ext cx="263156" cy="263156"/>
            </a:xfrm>
            <a:prstGeom prst="ellips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65" name="Shape 788"/>
            <p:cNvSpPr/>
            <p:nvPr/>
          </p:nvSpPr>
          <p:spPr>
            <a:xfrm rot="1836656">
              <a:off x="6734989" y="1796828"/>
              <a:ext cx="178625" cy="17862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66" name="Shape 789"/>
            <p:cNvSpPr/>
            <p:nvPr/>
          </p:nvSpPr>
          <p:spPr>
            <a:xfrm rot="1836656">
              <a:off x="7189473" y="2312320"/>
              <a:ext cx="329209" cy="32920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67" name="Freeform 7"/>
            <p:cNvSpPr>
              <a:spLocks noEditPoints="1"/>
            </p:cNvSpPr>
            <p:nvPr/>
          </p:nvSpPr>
          <p:spPr bwMode="auto">
            <a:xfrm>
              <a:off x="4461592" y="2538663"/>
              <a:ext cx="419195" cy="419607"/>
            </a:xfrm>
            <a:custGeom>
              <a:avLst/>
              <a:gdLst>
                <a:gd name="T0" fmla="*/ 470 w 517"/>
                <a:gd name="T1" fmla="*/ 276 h 517"/>
                <a:gd name="T2" fmla="*/ 297 w 517"/>
                <a:gd name="T3" fmla="*/ 312 h 517"/>
                <a:gd name="T4" fmla="*/ 258 w 517"/>
                <a:gd name="T5" fmla="*/ 388 h 517"/>
                <a:gd name="T6" fmla="*/ 226 w 517"/>
                <a:gd name="T7" fmla="*/ 420 h 517"/>
                <a:gd name="T8" fmla="*/ 194 w 517"/>
                <a:gd name="T9" fmla="*/ 452 h 517"/>
                <a:gd name="T10" fmla="*/ 162 w 517"/>
                <a:gd name="T11" fmla="*/ 485 h 517"/>
                <a:gd name="T12" fmla="*/ 101 w 517"/>
                <a:gd name="T13" fmla="*/ 508 h 517"/>
                <a:gd name="T14" fmla="*/ 32 w 517"/>
                <a:gd name="T15" fmla="*/ 517 h 517"/>
                <a:gd name="T16" fmla="*/ 0 w 517"/>
                <a:gd name="T17" fmla="*/ 485 h 517"/>
                <a:gd name="T18" fmla="*/ 9 w 517"/>
                <a:gd name="T19" fmla="*/ 416 h 517"/>
                <a:gd name="T20" fmla="*/ 194 w 517"/>
                <a:gd name="T21" fmla="*/ 162 h 517"/>
                <a:gd name="T22" fmla="*/ 355 w 517"/>
                <a:gd name="T23" fmla="*/ 0 h 517"/>
                <a:gd name="T24" fmla="*/ 517 w 517"/>
                <a:gd name="T25" fmla="*/ 162 h 517"/>
                <a:gd name="T26" fmla="*/ 485 w 517"/>
                <a:gd name="T27" fmla="*/ 162 h 517"/>
                <a:gd name="T28" fmla="*/ 355 w 517"/>
                <a:gd name="T29" fmla="*/ 32 h 517"/>
                <a:gd name="T30" fmla="*/ 226 w 517"/>
                <a:gd name="T31" fmla="*/ 162 h 517"/>
                <a:gd name="T32" fmla="*/ 221 w 517"/>
                <a:gd name="T33" fmla="*/ 250 h 517"/>
                <a:gd name="T34" fmla="*/ 32 w 517"/>
                <a:gd name="T35" fmla="*/ 485 h 517"/>
                <a:gd name="T36" fmla="*/ 101 w 517"/>
                <a:gd name="T37" fmla="*/ 461 h 517"/>
                <a:gd name="T38" fmla="*/ 162 w 517"/>
                <a:gd name="T39" fmla="*/ 452 h 517"/>
                <a:gd name="T40" fmla="*/ 171 w 517"/>
                <a:gd name="T41" fmla="*/ 397 h 517"/>
                <a:gd name="T42" fmla="*/ 226 w 517"/>
                <a:gd name="T43" fmla="*/ 388 h 517"/>
                <a:gd name="T44" fmla="*/ 235 w 517"/>
                <a:gd name="T45" fmla="*/ 327 h 517"/>
                <a:gd name="T46" fmla="*/ 285 w 517"/>
                <a:gd name="T47" fmla="*/ 278 h 517"/>
                <a:gd name="T48" fmla="*/ 355 w 517"/>
                <a:gd name="T49" fmla="*/ 291 h 517"/>
                <a:gd name="T50" fmla="*/ 452 w 517"/>
                <a:gd name="T51" fmla="*/ 142 h 517"/>
                <a:gd name="T52" fmla="*/ 406 w 517"/>
                <a:gd name="T53" fmla="*/ 193 h 517"/>
                <a:gd name="T54" fmla="*/ 326 w 517"/>
                <a:gd name="T55" fmla="*/ 125 h 517"/>
                <a:gd name="T56" fmla="*/ 324 w 517"/>
                <a:gd name="T57" fmla="*/ 111 h 517"/>
                <a:gd name="T58" fmla="*/ 384 w 517"/>
                <a:gd name="T59" fmla="*/ 68 h 517"/>
                <a:gd name="T60" fmla="*/ 452 w 517"/>
                <a:gd name="T61" fmla="*/ 142 h 517"/>
                <a:gd name="T62" fmla="*/ 375 w 517"/>
                <a:gd name="T63" fmla="*/ 81 h 517"/>
                <a:gd name="T64" fmla="*/ 401 w 517"/>
                <a:gd name="T65" fmla="*/ 17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7" h="517">
                  <a:moveTo>
                    <a:pt x="517" y="162"/>
                  </a:moveTo>
                  <a:cubicBezTo>
                    <a:pt x="517" y="206"/>
                    <a:pt x="501" y="244"/>
                    <a:pt x="470" y="276"/>
                  </a:cubicBezTo>
                  <a:cubicBezTo>
                    <a:pt x="438" y="307"/>
                    <a:pt x="400" y="323"/>
                    <a:pt x="355" y="323"/>
                  </a:cubicBezTo>
                  <a:cubicBezTo>
                    <a:pt x="336" y="323"/>
                    <a:pt x="316" y="319"/>
                    <a:pt x="297" y="312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8" y="388"/>
                    <a:pt x="258" y="388"/>
                    <a:pt x="258" y="388"/>
                  </a:cubicBezTo>
                  <a:cubicBezTo>
                    <a:pt x="258" y="397"/>
                    <a:pt x="255" y="404"/>
                    <a:pt x="249" y="410"/>
                  </a:cubicBezTo>
                  <a:cubicBezTo>
                    <a:pt x="242" y="417"/>
                    <a:pt x="235" y="420"/>
                    <a:pt x="226" y="420"/>
                  </a:cubicBezTo>
                  <a:cubicBezTo>
                    <a:pt x="194" y="420"/>
                    <a:pt x="194" y="420"/>
                    <a:pt x="194" y="420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194" y="461"/>
                    <a:pt x="191" y="469"/>
                    <a:pt x="184" y="475"/>
                  </a:cubicBezTo>
                  <a:cubicBezTo>
                    <a:pt x="178" y="482"/>
                    <a:pt x="170" y="485"/>
                    <a:pt x="162" y="485"/>
                  </a:cubicBezTo>
                  <a:cubicBezTo>
                    <a:pt x="124" y="485"/>
                    <a:pt x="124" y="485"/>
                    <a:pt x="124" y="485"/>
                  </a:cubicBezTo>
                  <a:cubicBezTo>
                    <a:pt x="101" y="508"/>
                    <a:pt x="101" y="508"/>
                    <a:pt x="101" y="508"/>
                  </a:cubicBezTo>
                  <a:cubicBezTo>
                    <a:pt x="95" y="514"/>
                    <a:pt x="88" y="517"/>
                    <a:pt x="81" y="517"/>
                  </a:cubicBezTo>
                  <a:cubicBezTo>
                    <a:pt x="32" y="517"/>
                    <a:pt x="32" y="517"/>
                    <a:pt x="32" y="517"/>
                  </a:cubicBezTo>
                  <a:cubicBezTo>
                    <a:pt x="23" y="517"/>
                    <a:pt x="16" y="514"/>
                    <a:pt x="10" y="507"/>
                  </a:cubicBezTo>
                  <a:cubicBezTo>
                    <a:pt x="3" y="501"/>
                    <a:pt x="0" y="493"/>
                    <a:pt x="0" y="485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30"/>
                    <a:pt x="3" y="423"/>
                    <a:pt x="9" y="416"/>
                  </a:cubicBezTo>
                  <a:cubicBezTo>
                    <a:pt x="205" y="220"/>
                    <a:pt x="205" y="220"/>
                    <a:pt x="205" y="220"/>
                  </a:cubicBezTo>
                  <a:cubicBezTo>
                    <a:pt x="198" y="201"/>
                    <a:pt x="194" y="181"/>
                    <a:pt x="194" y="162"/>
                  </a:cubicBezTo>
                  <a:cubicBezTo>
                    <a:pt x="194" y="117"/>
                    <a:pt x="210" y="79"/>
                    <a:pt x="241" y="47"/>
                  </a:cubicBezTo>
                  <a:cubicBezTo>
                    <a:pt x="273" y="16"/>
                    <a:pt x="311" y="0"/>
                    <a:pt x="355" y="0"/>
                  </a:cubicBezTo>
                  <a:cubicBezTo>
                    <a:pt x="400" y="0"/>
                    <a:pt x="438" y="16"/>
                    <a:pt x="470" y="47"/>
                  </a:cubicBezTo>
                  <a:cubicBezTo>
                    <a:pt x="501" y="79"/>
                    <a:pt x="517" y="117"/>
                    <a:pt x="517" y="162"/>
                  </a:cubicBezTo>
                  <a:close/>
                  <a:moveTo>
                    <a:pt x="447" y="253"/>
                  </a:moveTo>
                  <a:cubicBezTo>
                    <a:pt x="472" y="228"/>
                    <a:pt x="485" y="197"/>
                    <a:pt x="485" y="162"/>
                  </a:cubicBezTo>
                  <a:cubicBezTo>
                    <a:pt x="485" y="126"/>
                    <a:pt x="472" y="95"/>
                    <a:pt x="447" y="70"/>
                  </a:cubicBezTo>
                  <a:cubicBezTo>
                    <a:pt x="422" y="45"/>
                    <a:pt x="391" y="32"/>
                    <a:pt x="355" y="32"/>
                  </a:cubicBezTo>
                  <a:cubicBezTo>
                    <a:pt x="320" y="32"/>
                    <a:pt x="289" y="45"/>
                    <a:pt x="264" y="70"/>
                  </a:cubicBezTo>
                  <a:cubicBezTo>
                    <a:pt x="239" y="95"/>
                    <a:pt x="226" y="126"/>
                    <a:pt x="226" y="162"/>
                  </a:cubicBezTo>
                  <a:cubicBezTo>
                    <a:pt x="226" y="184"/>
                    <a:pt x="232" y="206"/>
                    <a:pt x="244" y="227"/>
                  </a:cubicBezTo>
                  <a:cubicBezTo>
                    <a:pt x="221" y="250"/>
                    <a:pt x="221" y="250"/>
                    <a:pt x="221" y="250"/>
                  </a:cubicBezTo>
                  <a:cubicBezTo>
                    <a:pt x="32" y="438"/>
                    <a:pt x="32" y="438"/>
                    <a:pt x="32" y="438"/>
                  </a:cubicBezTo>
                  <a:cubicBezTo>
                    <a:pt x="32" y="485"/>
                    <a:pt x="32" y="485"/>
                    <a:pt x="32" y="485"/>
                  </a:cubicBezTo>
                  <a:cubicBezTo>
                    <a:pt x="78" y="485"/>
                    <a:pt x="78" y="485"/>
                    <a:pt x="78" y="485"/>
                  </a:cubicBezTo>
                  <a:cubicBezTo>
                    <a:pt x="101" y="461"/>
                    <a:pt x="101" y="461"/>
                    <a:pt x="101" y="461"/>
                  </a:cubicBezTo>
                  <a:cubicBezTo>
                    <a:pt x="107" y="455"/>
                    <a:pt x="115" y="452"/>
                    <a:pt x="124" y="452"/>
                  </a:cubicBezTo>
                  <a:cubicBezTo>
                    <a:pt x="162" y="452"/>
                    <a:pt x="162" y="452"/>
                    <a:pt x="162" y="452"/>
                  </a:cubicBezTo>
                  <a:cubicBezTo>
                    <a:pt x="162" y="420"/>
                    <a:pt x="162" y="420"/>
                    <a:pt x="162" y="420"/>
                  </a:cubicBezTo>
                  <a:cubicBezTo>
                    <a:pt x="162" y="411"/>
                    <a:pt x="165" y="404"/>
                    <a:pt x="171" y="397"/>
                  </a:cubicBezTo>
                  <a:cubicBezTo>
                    <a:pt x="178" y="391"/>
                    <a:pt x="185" y="388"/>
                    <a:pt x="194" y="388"/>
                  </a:cubicBezTo>
                  <a:cubicBezTo>
                    <a:pt x="226" y="388"/>
                    <a:pt x="226" y="388"/>
                    <a:pt x="226" y="388"/>
                  </a:cubicBezTo>
                  <a:cubicBezTo>
                    <a:pt x="226" y="349"/>
                    <a:pt x="226" y="349"/>
                    <a:pt x="226" y="349"/>
                  </a:cubicBezTo>
                  <a:cubicBezTo>
                    <a:pt x="226" y="341"/>
                    <a:pt x="229" y="333"/>
                    <a:pt x="235" y="327"/>
                  </a:cubicBezTo>
                  <a:cubicBezTo>
                    <a:pt x="267" y="296"/>
                    <a:pt x="267" y="296"/>
                    <a:pt x="267" y="296"/>
                  </a:cubicBezTo>
                  <a:cubicBezTo>
                    <a:pt x="285" y="278"/>
                    <a:pt x="285" y="278"/>
                    <a:pt x="285" y="278"/>
                  </a:cubicBezTo>
                  <a:cubicBezTo>
                    <a:pt x="290" y="273"/>
                    <a:pt x="290" y="273"/>
                    <a:pt x="290" y="273"/>
                  </a:cubicBezTo>
                  <a:cubicBezTo>
                    <a:pt x="311" y="285"/>
                    <a:pt x="333" y="291"/>
                    <a:pt x="355" y="291"/>
                  </a:cubicBezTo>
                  <a:cubicBezTo>
                    <a:pt x="391" y="291"/>
                    <a:pt x="422" y="278"/>
                    <a:pt x="447" y="253"/>
                  </a:cubicBezTo>
                  <a:close/>
                  <a:moveTo>
                    <a:pt x="452" y="142"/>
                  </a:moveTo>
                  <a:cubicBezTo>
                    <a:pt x="452" y="144"/>
                    <a:pt x="452" y="145"/>
                    <a:pt x="451" y="147"/>
                  </a:cubicBezTo>
                  <a:cubicBezTo>
                    <a:pt x="443" y="170"/>
                    <a:pt x="428" y="185"/>
                    <a:pt x="406" y="193"/>
                  </a:cubicBezTo>
                  <a:cubicBezTo>
                    <a:pt x="401" y="195"/>
                    <a:pt x="396" y="194"/>
                    <a:pt x="392" y="191"/>
                  </a:cubicBezTo>
                  <a:cubicBezTo>
                    <a:pt x="366" y="173"/>
                    <a:pt x="344" y="151"/>
                    <a:pt x="326" y="125"/>
                  </a:cubicBezTo>
                  <a:cubicBezTo>
                    <a:pt x="324" y="123"/>
                    <a:pt x="323" y="119"/>
                    <a:pt x="323" y="116"/>
                  </a:cubicBezTo>
                  <a:cubicBezTo>
                    <a:pt x="323" y="115"/>
                    <a:pt x="323" y="113"/>
                    <a:pt x="324" y="111"/>
                  </a:cubicBezTo>
                  <a:cubicBezTo>
                    <a:pt x="332" y="89"/>
                    <a:pt x="347" y="74"/>
                    <a:pt x="370" y="66"/>
                  </a:cubicBezTo>
                  <a:cubicBezTo>
                    <a:pt x="375" y="64"/>
                    <a:pt x="380" y="64"/>
                    <a:pt x="384" y="68"/>
                  </a:cubicBezTo>
                  <a:cubicBezTo>
                    <a:pt x="409" y="86"/>
                    <a:pt x="431" y="108"/>
                    <a:pt x="449" y="133"/>
                  </a:cubicBezTo>
                  <a:cubicBezTo>
                    <a:pt x="451" y="136"/>
                    <a:pt x="452" y="139"/>
                    <a:pt x="452" y="142"/>
                  </a:cubicBezTo>
                  <a:close/>
                  <a:moveTo>
                    <a:pt x="436" y="142"/>
                  </a:moveTo>
                  <a:cubicBezTo>
                    <a:pt x="419" y="119"/>
                    <a:pt x="399" y="98"/>
                    <a:pt x="375" y="81"/>
                  </a:cubicBezTo>
                  <a:cubicBezTo>
                    <a:pt x="357" y="87"/>
                    <a:pt x="345" y="99"/>
                    <a:pt x="339" y="116"/>
                  </a:cubicBezTo>
                  <a:cubicBezTo>
                    <a:pt x="357" y="140"/>
                    <a:pt x="377" y="161"/>
                    <a:pt x="401" y="178"/>
                  </a:cubicBezTo>
                  <a:cubicBezTo>
                    <a:pt x="418" y="172"/>
                    <a:pt x="430" y="160"/>
                    <a:pt x="436" y="142"/>
                  </a:cubicBezTo>
                  <a:close/>
                </a:path>
              </a:pathLst>
            </a:custGeom>
            <a:solidFill>
              <a:srgbClr val="3C3D47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ru-RU" sz="900"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68" name="Freeform 14"/>
            <p:cNvSpPr>
              <a:spLocks noEditPoints="1"/>
            </p:cNvSpPr>
            <p:nvPr/>
          </p:nvSpPr>
          <p:spPr bwMode="auto">
            <a:xfrm>
              <a:off x="5942597" y="4040162"/>
              <a:ext cx="500179" cy="499677"/>
            </a:xfrm>
            <a:custGeom>
              <a:avLst/>
              <a:gdLst>
                <a:gd name="T0" fmla="*/ 519 w 519"/>
                <a:gd name="T1" fmla="*/ 281 h 518"/>
                <a:gd name="T2" fmla="*/ 443 w 519"/>
                <a:gd name="T3" fmla="*/ 323 h 518"/>
                <a:gd name="T4" fmla="*/ 468 w 519"/>
                <a:gd name="T5" fmla="*/ 407 h 518"/>
                <a:gd name="T6" fmla="*/ 404 w 519"/>
                <a:gd name="T7" fmla="*/ 468 h 518"/>
                <a:gd name="T8" fmla="*/ 323 w 519"/>
                <a:gd name="T9" fmla="*/ 442 h 518"/>
                <a:gd name="T10" fmla="*/ 282 w 519"/>
                <a:gd name="T11" fmla="*/ 518 h 518"/>
                <a:gd name="T12" fmla="*/ 206 w 519"/>
                <a:gd name="T13" fmla="*/ 492 h 518"/>
                <a:gd name="T14" fmla="*/ 133 w 519"/>
                <a:gd name="T15" fmla="*/ 462 h 518"/>
                <a:gd name="T16" fmla="*/ 61 w 519"/>
                <a:gd name="T17" fmla="*/ 427 h 518"/>
                <a:gd name="T18" fmla="*/ 84 w 519"/>
                <a:gd name="T19" fmla="*/ 344 h 518"/>
                <a:gd name="T20" fmla="*/ 8 w 519"/>
                <a:gd name="T21" fmla="*/ 302 h 518"/>
                <a:gd name="T22" fmla="*/ 8 w 519"/>
                <a:gd name="T23" fmla="*/ 217 h 518"/>
                <a:gd name="T24" fmla="*/ 84 w 519"/>
                <a:gd name="T25" fmla="*/ 174 h 518"/>
                <a:gd name="T26" fmla="*/ 61 w 519"/>
                <a:gd name="T27" fmla="*/ 91 h 518"/>
                <a:gd name="T28" fmla="*/ 133 w 519"/>
                <a:gd name="T29" fmla="*/ 57 h 518"/>
                <a:gd name="T30" fmla="*/ 206 w 519"/>
                <a:gd name="T31" fmla="*/ 26 h 518"/>
                <a:gd name="T32" fmla="*/ 282 w 519"/>
                <a:gd name="T33" fmla="*/ 0 h 518"/>
                <a:gd name="T34" fmla="*/ 323 w 519"/>
                <a:gd name="T35" fmla="*/ 76 h 518"/>
                <a:gd name="T36" fmla="*/ 404 w 519"/>
                <a:gd name="T37" fmla="*/ 51 h 518"/>
                <a:gd name="T38" fmla="*/ 468 w 519"/>
                <a:gd name="T39" fmla="*/ 111 h 518"/>
                <a:gd name="T40" fmla="*/ 443 w 519"/>
                <a:gd name="T41" fmla="*/ 195 h 518"/>
                <a:gd name="T42" fmla="*/ 486 w 519"/>
                <a:gd name="T43" fmla="*/ 281 h 518"/>
                <a:gd name="T44" fmla="*/ 412 w 519"/>
                <a:gd name="T45" fmla="*/ 207 h 518"/>
                <a:gd name="T46" fmla="*/ 436 w 519"/>
                <a:gd name="T47" fmla="*/ 114 h 518"/>
                <a:gd name="T48" fmla="*/ 345 w 519"/>
                <a:gd name="T49" fmla="*/ 116 h 518"/>
                <a:gd name="T50" fmla="*/ 292 w 519"/>
                <a:gd name="T51" fmla="*/ 82 h 518"/>
                <a:gd name="T52" fmla="*/ 227 w 519"/>
                <a:gd name="T53" fmla="*/ 82 h 518"/>
                <a:gd name="T54" fmla="*/ 175 w 519"/>
                <a:gd name="T55" fmla="*/ 116 h 518"/>
                <a:gd name="T56" fmla="*/ 83 w 519"/>
                <a:gd name="T57" fmla="*/ 114 h 518"/>
                <a:gd name="T58" fmla="*/ 107 w 519"/>
                <a:gd name="T59" fmla="*/ 207 h 518"/>
                <a:gd name="T60" fmla="*/ 33 w 519"/>
                <a:gd name="T61" fmla="*/ 281 h 518"/>
                <a:gd name="T62" fmla="*/ 114 w 519"/>
                <a:gd name="T63" fmla="*/ 330 h 518"/>
                <a:gd name="T64" fmla="*/ 115 w 519"/>
                <a:gd name="T65" fmla="*/ 435 h 518"/>
                <a:gd name="T66" fmla="*/ 189 w 519"/>
                <a:gd name="T67" fmla="*/ 405 h 518"/>
                <a:gd name="T68" fmla="*/ 237 w 519"/>
                <a:gd name="T69" fmla="*/ 486 h 518"/>
                <a:gd name="T70" fmla="*/ 312 w 519"/>
                <a:gd name="T71" fmla="*/ 412 h 518"/>
                <a:gd name="T72" fmla="*/ 362 w 519"/>
                <a:gd name="T73" fmla="*/ 407 h 518"/>
                <a:gd name="T74" fmla="*/ 407 w 519"/>
                <a:gd name="T75" fmla="*/ 361 h 518"/>
                <a:gd name="T76" fmla="*/ 437 w 519"/>
                <a:gd name="T77" fmla="*/ 292 h 518"/>
                <a:gd name="T78" fmla="*/ 340 w 519"/>
                <a:gd name="T79" fmla="*/ 339 h 518"/>
                <a:gd name="T80" fmla="*/ 146 w 519"/>
                <a:gd name="T81" fmla="*/ 259 h 518"/>
                <a:gd name="T82" fmla="*/ 340 w 519"/>
                <a:gd name="T83" fmla="*/ 179 h 518"/>
                <a:gd name="T84" fmla="*/ 330 w 519"/>
                <a:gd name="T85" fmla="*/ 189 h 518"/>
                <a:gd name="T86" fmla="*/ 160 w 519"/>
                <a:gd name="T87" fmla="*/ 259 h 518"/>
                <a:gd name="T88" fmla="*/ 330 w 519"/>
                <a:gd name="T89" fmla="*/ 330 h 518"/>
                <a:gd name="T90" fmla="*/ 306 w 519"/>
                <a:gd name="T91" fmla="*/ 305 h 518"/>
                <a:gd name="T92" fmla="*/ 195 w 519"/>
                <a:gd name="T93" fmla="*/ 259 h 518"/>
                <a:gd name="T94" fmla="*/ 306 w 519"/>
                <a:gd name="T95" fmla="*/ 214 h 518"/>
                <a:gd name="T96" fmla="*/ 294 w 519"/>
                <a:gd name="T97" fmla="*/ 225 h 518"/>
                <a:gd name="T98" fmla="*/ 211 w 519"/>
                <a:gd name="T99" fmla="*/ 259 h 518"/>
                <a:gd name="T100" fmla="*/ 294 w 519"/>
                <a:gd name="T101" fmla="*/ 294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9" h="518">
                  <a:moveTo>
                    <a:pt x="511" y="217"/>
                  </a:moveTo>
                  <a:cubicBezTo>
                    <a:pt x="516" y="223"/>
                    <a:pt x="519" y="229"/>
                    <a:pt x="519" y="237"/>
                  </a:cubicBezTo>
                  <a:cubicBezTo>
                    <a:pt x="519" y="281"/>
                    <a:pt x="519" y="281"/>
                    <a:pt x="519" y="281"/>
                  </a:cubicBezTo>
                  <a:cubicBezTo>
                    <a:pt x="519" y="289"/>
                    <a:pt x="516" y="296"/>
                    <a:pt x="511" y="302"/>
                  </a:cubicBezTo>
                  <a:cubicBezTo>
                    <a:pt x="506" y="308"/>
                    <a:pt x="500" y="311"/>
                    <a:pt x="492" y="313"/>
                  </a:cubicBezTo>
                  <a:cubicBezTo>
                    <a:pt x="443" y="323"/>
                    <a:pt x="443" y="323"/>
                    <a:pt x="443" y="323"/>
                  </a:cubicBezTo>
                  <a:cubicBezTo>
                    <a:pt x="441" y="330"/>
                    <a:pt x="438" y="337"/>
                    <a:pt x="435" y="344"/>
                  </a:cubicBezTo>
                  <a:cubicBezTo>
                    <a:pt x="462" y="386"/>
                    <a:pt x="462" y="386"/>
                    <a:pt x="462" y="386"/>
                  </a:cubicBezTo>
                  <a:cubicBezTo>
                    <a:pt x="467" y="392"/>
                    <a:pt x="469" y="400"/>
                    <a:pt x="468" y="407"/>
                  </a:cubicBezTo>
                  <a:cubicBezTo>
                    <a:pt x="467" y="415"/>
                    <a:pt x="464" y="422"/>
                    <a:pt x="458" y="427"/>
                  </a:cubicBezTo>
                  <a:cubicBezTo>
                    <a:pt x="428" y="458"/>
                    <a:pt x="428" y="458"/>
                    <a:pt x="428" y="458"/>
                  </a:cubicBezTo>
                  <a:cubicBezTo>
                    <a:pt x="421" y="464"/>
                    <a:pt x="413" y="468"/>
                    <a:pt x="404" y="468"/>
                  </a:cubicBezTo>
                  <a:cubicBezTo>
                    <a:pt x="398" y="468"/>
                    <a:pt x="392" y="466"/>
                    <a:pt x="386" y="462"/>
                  </a:cubicBezTo>
                  <a:cubicBezTo>
                    <a:pt x="345" y="434"/>
                    <a:pt x="345" y="434"/>
                    <a:pt x="345" y="434"/>
                  </a:cubicBezTo>
                  <a:cubicBezTo>
                    <a:pt x="337" y="438"/>
                    <a:pt x="330" y="440"/>
                    <a:pt x="323" y="442"/>
                  </a:cubicBezTo>
                  <a:cubicBezTo>
                    <a:pt x="313" y="492"/>
                    <a:pt x="313" y="492"/>
                    <a:pt x="313" y="492"/>
                  </a:cubicBezTo>
                  <a:cubicBezTo>
                    <a:pt x="312" y="499"/>
                    <a:pt x="308" y="506"/>
                    <a:pt x="302" y="511"/>
                  </a:cubicBezTo>
                  <a:cubicBezTo>
                    <a:pt x="296" y="516"/>
                    <a:pt x="289" y="518"/>
                    <a:pt x="282" y="518"/>
                  </a:cubicBezTo>
                  <a:cubicBezTo>
                    <a:pt x="237" y="518"/>
                    <a:pt x="237" y="518"/>
                    <a:pt x="237" y="518"/>
                  </a:cubicBezTo>
                  <a:cubicBezTo>
                    <a:pt x="230" y="518"/>
                    <a:pt x="223" y="516"/>
                    <a:pt x="217" y="511"/>
                  </a:cubicBezTo>
                  <a:cubicBezTo>
                    <a:pt x="211" y="507"/>
                    <a:pt x="207" y="500"/>
                    <a:pt x="206" y="492"/>
                  </a:cubicBezTo>
                  <a:cubicBezTo>
                    <a:pt x="196" y="442"/>
                    <a:pt x="196" y="442"/>
                    <a:pt x="196" y="442"/>
                  </a:cubicBezTo>
                  <a:cubicBezTo>
                    <a:pt x="189" y="440"/>
                    <a:pt x="182" y="438"/>
                    <a:pt x="175" y="434"/>
                  </a:cubicBezTo>
                  <a:cubicBezTo>
                    <a:pt x="133" y="462"/>
                    <a:pt x="133" y="462"/>
                    <a:pt x="133" y="462"/>
                  </a:cubicBezTo>
                  <a:cubicBezTo>
                    <a:pt x="128" y="466"/>
                    <a:pt x="122" y="468"/>
                    <a:pt x="115" y="468"/>
                  </a:cubicBezTo>
                  <a:cubicBezTo>
                    <a:pt x="106" y="468"/>
                    <a:pt x="98" y="464"/>
                    <a:pt x="92" y="458"/>
                  </a:cubicBezTo>
                  <a:cubicBezTo>
                    <a:pt x="61" y="427"/>
                    <a:pt x="61" y="427"/>
                    <a:pt x="61" y="427"/>
                  </a:cubicBezTo>
                  <a:cubicBezTo>
                    <a:pt x="56" y="422"/>
                    <a:pt x="53" y="415"/>
                    <a:pt x="52" y="407"/>
                  </a:cubicBezTo>
                  <a:cubicBezTo>
                    <a:pt x="51" y="400"/>
                    <a:pt x="52" y="392"/>
                    <a:pt x="57" y="386"/>
                  </a:cubicBezTo>
                  <a:cubicBezTo>
                    <a:pt x="84" y="344"/>
                    <a:pt x="84" y="344"/>
                    <a:pt x="84" y="344"/>
                  </a:cubicBezTo>
                  <a:cubicBezTo>
                    <a:pt x="81" y="337"/>
                    <a:pt x="78" y="330"/>
                    <a:pt x="76" y="323"/>
                  </a:cubicBezTo>
                  <a:cubicBezTo>
                    <a:pt x="27" y="313"/>
                    <a:pt x="27" y="313"/>
                    <a:pt x="27" y="313"/>
                  </a:cubicBezTo>
                  <a:cubicBezTo>
                    <a:pt x="19" y="311"/>
                    <a:pt x="13" y="308"/>
                    <a:pt x="8" y="302"/>
                  </a:cubicBezTo>
                  <a:cubicBezTo>
                    <a:pt x="3" y="296"/>
                    <a:pt x="0" y="289"/>
                    <a:pt x="0" y="281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29"/>
                    <a:pt x="3" y="223"/>
                    <a:pt x="8" y="217"/>
                  </a:cubicBezTo>
                  <a:cubicBezTo>
                    <a:pt x="13" y="211"/>
                    <a:pt x="19" y="207"/>
                    <a:pt x="27" y="206"/>
                  </a:cubicBezTo>
                  <a:cubicBezTo>
                    <a:pt x="76" y="195"/>
                    <a:pt x="76" y="195"/>
                    <a:pt x="76" y="195"/>
                  </a:cubicBezTo>
                  <a:cubicBezTo>
                    <a:pt x="78" y="189"/>
                    <a:pt x="81" y="182"/>
                    <a:pt x="84" y="174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2" y="126"/>
                    <a:pt x="51" y="119"/>
                    <a:pt x="52" y="111"/>
                  </a:cubicBezTo>
                  <a:cubicBezTo>
                    <a:pt x="53" y="103"/>
                    <a:pt x="56" y="97"/>
                    <a:pt x="61" y="9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8" y="54"/>
                    <a:pt x="106" y="51"/>
                    <a:pt x="115" y="51"/>
                  </a:cubicBezTo>
                  <a:cubicBezTo>
                    <a:pt x="122" y="51"/>
                    <a:pt x="128" y="53"/>
                    <a:pt x="133" y="57"/>
                  </a:cubicBezTo>
                  <a:cubicBezTo>
                    <a:pt x="175" y="84"/>
                    <a:pt x="175" y="84"/>
                    <a:pt x="175" y="84"/>
                  </a:cubicBezTo>
                  <a:cubicBezTo>
                    <a:pt x="182" y="81"/>
                    <a:pt x="189" y="78"/>
                    <a:pt x="196" y="76"/>
                  </a:cubicBezTo>
                  <a:cubicBezTo>
                    <a:pt x="206" y="26"/>
                    <a:pt x="206" y="26"/>
                    <a:pt x="206" y="26"/>
                  </a:cubicBezTo>
                  <a:cubicBezTo>
                    <a:pt x="207" y="19"/>
                    <a:pt x="211" y="13"/>
                    <a:pt x="217" y="8"/>
                  </a:cubicBezTo>
                  <a:cubicBezTo>
                    <a:pt x="223" y="3"/>
                    <a:pt x="230" y="0"/>
                    <a:pt x="237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9" y="0"/>
                    <a:pt x="296" y="3"/>
                    <a:pt x="302" y="8"/>
                  </a:cubicBezTo>
                  <a:cubicBezTo>
                    <a:pt x="308" y="13"/>
                    <a:pt x="312" y="19"/>
                    <a:pt x="313" y="26"/>
                  </a:cubicBezTo>
                  <a:cubicBezTo>
                    <a:pt x="323" y="76"/>
                    <a:pt x="323" y="76"/>
                    <a:pt x="323" y="76"/>
                  </a:cubicBezTo>
                  <a:cubicBezTo>
                    <a:pt x="330" y="78"/>
                    <a:pt x="337" y="81"/>
                    <a:pt x="345" y="84"/>
                  </a:cubicBezTo>
                  <a:cubicBezTo>
                    <a:pt x="386" y="57"/>
                    <a:pt x="386" y="57"/>
                    <a:pt x="386" y="57"/>
                  </a:cubicBezTo>
                  <a:cubicBezTo>
                    <a:pt x="392" y="53"/>
                    <a:pt x="398" y="51"/>
                    <a:pt x="404" y="51"/>
                  </a:cubicBezTo>
                  <a:cubicBezTo>
                    <a:pt x="413" y="51"/>
                    <a:pt x="421" y="54"/>
                    <a:pt x="428" y="61"/>
                  </a:cubicBezTo>
                  <a:cubicBezTo>
                    <a:pt x="458" y="91"/>
                    <a:pt x="458" y="91"/>
                    <a:pt x="458" y="91"/>
                  </a:cubicBezTo>
                  <a:cubicBezTo>
                    <a:pt x="464" y="97"/>
                    <a:pt x="467" y="103"/>
                    <a:pt x="468" y="111"/>
                  </a:cubicBezTo>
                  <a:cubicBezTo>
                    <a:pt x="469" y="119"/>
                    <a:pt x="467" y="126"/>
                    <a:pt x="462" y="133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8" y="182"/>
                    <a:pt x="441" y="189"/>
                    <a:pt x="443" y="195"/>
                  </a:cubicBezTo>
                  <a:cubicBezTo>
                    <a:pt x="492" y="206"/>
                    <a:pt x="492" y="206"/>
                    <a:pt x="492" y="206"/>
                  </a:cubicBezTo>
                  <a:cubicBezTo>
                    <a:pt x="500" y="207"/>
                    <a:pt x="506" y="211"/>
                    <a:pt x="511" y="217"/>
                  </a:cubicBezTo>
                  <a:close/>
                  <a:moveTo>
                    <a:pt x="486" y="281"/>
                  </a:moveTo>
                  <a:cubicBezTo>
                    <a:pt x="486" y="237"/>
                    <a:pt x="486" y="237"/>
                    <a:pt x="486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25" y="225"/>
                    <a:pt x="417" y="218"/>
                    <a:pt x="412" y="207"/>
                  </a:cubicBezTo>
                  <a:cubicBezTo>
                    <a:pt x="410" y="200"/>
                    <a:pt x="408" y="194"/>
                    <a:pt x="405" y="188"/>
                  </a:cubicBezTo>
                  <a:cubicBezTo>
                    <a:pt x="400" y="178"/>
                    <a:pt x="401" y="167"/>
                    <a:pt x="407" y="157"/>
                  </a:cubicBezTo>
                  <a:cubicBezTo>
                    <a:pt x="436" y="114"/>
                    <a:pt x="436" y="114"/>
                    <a:pt x="436" y="114"/>
                  </a:cubicBezTo>
                  <a:cubicBezTo>
                    <a:pt x="404" y="83"/>
                    <a:pt x="404" y="83"/>
                    <a:pt x="404" y="83"/>
                  </a:cubicBezTo>
                  <a:cubicBezTo>
                    <a:pt x="362" y="111"/>
                    <a:pt x="362" y="111"/>
                    <a:pt x="362" y="111"/>
                  </a:cubicBezTo>
                  <a:cubicBezTo>
                    <a:pt x="356" y="115"/>
                    <a:pt x="351" y="116"/>
                    <a:pt x="345" y="116"/>
                  </a:cubicBezTo>
                  <a:cubicBezTo>
                    <a:pt x="339" y="116"/>
                    <a:pt x="335" y="115"/>
                    <a:pt x="330" y="113"/>
                  </a:cubicBezTo>
                  <a:cubicBezTo>
                    <a:pt x="324" y="111"/>
                    <a:pt x="318" y="108"/>
                    <a:pt x="312" y="106"/>
                  </a:cubicBezTo>
                  <a:cubicBezTo>
                    <a:pt x="301" y="102"/>
                    <a:pt x="294" y="94"/>
                    <a:pt x="292" y="82"/>
                  </a:cubicBezTo>
                  <a:cubicBezTo>
                    <a:pt x="282" y="32"/>
                    <a:pt x="282" y="32"/>
                    <a:pt x="282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5" y="94"/>
                    <a:pt x="218" y="102"/>
                    <a:pt x="207" y="106"/>
                  </a:cubicBezTo>
                  <a:cubicBezTo>
                    <a:pt x="201" y="108"/>
                    <a:pt x="195" y="111"/>
                    <a:pt x="189" y="113"/>
                  </a:cubicBezTo>
                  <a:cubicBezTo>
                    <a:pt x="185" y="115"/>
                    <a:pt x="180" y="116"/>
                    <a:pt x="175" y="116"/>
                  </a:cubicBezTo>
                  <a:cubicBezTo>
                    <a:pt x="169" y="116"/>
                    <a:pt x="163" y="115"/>
                    <a:pt x="157" y="111"/>
                  </a:cubicBezTo>
                  <a:cubicBezTo>
                    <a:pt x="115" y="83"/>
                    <a:pt x="115" y="83"/>
                    <a:pt x="115" y="8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19" y="167"/>
                    <a:pt x="119" y="178"/>
                    <a:pt x="114" y="188"/>
                  </a:cubicBezTo>
                  <a:cubicBezTo>
                    <a:pt x="111" y="194"/>
                    <a:pt x="109" y="200"/>
                    <a:pt x="107" y="207"/>
                  </a:cubicBezTo>
                  <a:cubicBezTo>
                    <a:pt x="103" y="218"/>
                    <a:pt x="95" y="225"/>
                    <a:pt x="82" y="227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33" y="281"/>
                    <a:pt x="33" y="281"/>
                    <a:pt x="33" y="281"/>
                  </a:cubicBezTo>
                  <a:cubicBezTo>
                    <a:pt x="82" y="292"/>
                    <a:pt x="82" y="292"/>
                    <a:pt x="82" y="292"/>
                  </a:cubicBezTo>
                  <a:cubicBezTo>
                    <a:pt x="95" y="294"/>
                    <a:pt x="103" y="300"/>
                    <a:pt x="107" y="312"/>
                  </a:cubicBezTo>
                  <a:cubicBezTo>
                    <a:pt x="109" y="318"/>
                    <a:pt x="111" y="324"/>
                    <a:pt x="114" y="330"/>
                  </a:cubicBezTo>
                  <a:cubicBezTo>
                    <a:pt x="119" y="341"/>
                    <a:pt x="119" y="351"/>
                    <a:pt x="112" y="361"/>
                  </a:cubicBezTo>
                  <a:cubicBezTo>
                    <a:pt x="83" y="404"/>
                    <a:pt x="83" y="404"/>
                    <a:pt x="83" y="404"/>
                  </a:cubicBezTo>
                  <a:cubicBezTo>
                    <a:pt x="115" y="435"/>
                    <a:pt x="115" y="435"/>
                    <a:pt x="115" y="435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63" y="404"/>
                    <a:pt x="169" y="402"/>
                    <a:pt x="175" y="402"/>
                  </a:cubicBezTo>
                  <a:cubicBezTo>
                    <a:pt x="180" y="402"/>
                    <a:pt x="185" y="403"/>
                    <a:pt x="189" y="405"/>
                  </a:cubicBezTo>
                  <a:cubicBezTo>
                    <a:pt x="195" y="408"/>
                    <a:pt x="201" y="410"/>
                    <a:pt x="207" y="412"/>
                  </a:cubicBezTo>
                  <a:cubicBezTo>
                    <a:pt x="218" y="416"/>
                    <a:pt x="225" y="424"/>
                    <a:pt x="227" y="436"/>
                  </a:cubicBezTo>
                  <a:cubicBezTo>
                    <a:pt x="237" y="486"/>
                    <a:pt x="237" y="486"/>
                    <a:pt x="237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92" y="436"/>
                    <a:pt x="292" y="436"/>
                    <a:pt x="292" y="436"/>
                  </a:cubicBezTo>
                  <a:cubicBezTo>
                    <a:pt x="294" y="424"/>
                    <a:pt x="301" y="416"/>
                    <a:pt x="312" y="412"/>
                  </a:cubicBezTo>
                  <a:cubicBezTo>
                    <a:pt x="318" y="410"/>
                    <a:pt x="324" y="408"/>
                    <a:pt x="330" y="405"/>
                  </a:cubicBezTo>
                  <a:cubicBezTo>
                    <a:pt x="335" y="403"/>
                    <a:pt x="339" y="402"/>
                    <a:pt x="345" y="402"/>
                  </a:cubicBezTo>
                  <a:cubicBezTo>
                    <a:pt x="351" y="402"/>
                    <a:pt x="356" y="404"/>
                    <a:pt x="362" y="407"/>
                  </a:cubicBezTo>
                  <a:cubicBezTo>
                    <a:pt x="404" y="435"/>
                    <a:pt x="404" y="435"/>
                    <a:pt x="404" y="435"/>
                  </a:cubicBezTo>
                  <a:cubicBezTo>
                    <a:pt x="436" y="404"/>
                    <a:pt x="436" y="404"/>
                    <a:pt x="436" y="404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1" y="351"/>
                    <a:pt x="400" y="341"/>
                    <a:pt x="405" y="330"/>
                  </a:cubicBezTo>
                  <a:cubicBezTo>
                    <a:pt x="408" y="324"/>
                    <a:pt x="410" y="318"/>
                    <a:pt x="412" y="312"/>
                  </a:cubicBezTo>
                  <a:cubicBezTo>
                    <a:pt x="417" y="300"/>
                    <a:pt x="425" y="294"/>
                    <a:pt x="437" y="292"/>
                  </a:cubicBezTo>
                  <a:lnTo>
                    <a:pt x="486" y="281"/>
                  </a:lnTo>
                  <a:close/>
                  <a:moveTo>
                    <a:pt x="373" y="259"/>
                  </a:moveTo>
                  <a:cubicBezTo>
                    <a:pt x="373" y="290"/>
                    <a:pt x="362" y="317"/>
                    <a:pt x="340" y="339"/>
                  </a:cubicBezTo>
                  <a:cubicBezTo>
                    <a:pt x="317" y="361"/>
                    <a:pt x="291" y="373"/>
                    <a:pt x="260" y="373"/>
                  </a:cubicBezTo>
                  <a:cubicBezTo>
                    <a:pt x="229" y="373"/>
                    <a:pt x="202" y="361"/>
                    <a:pt x="180" y="339"/>
                  </a:cubicBezTo>
                  <a:cubicBezTo>
                    <a:pt x="157" y="317"/>
                    <a:pt x="146" y="290"/>
                    <a:pt x="146" y="259"/>
                  </a:cubicBezTo>
                  <a:cubicBezTo>
                    <a:pt x="146" y="228"/>
                    <a:pt x="157" y="201"/>
                    <a:pt x="180" y="179"/>
                  </a:cubicBezTo>
                  <a:cubicBezTo>
                    <a:pt x="202" y="157"/>
                    <a:pt x="229" y="146"/>
                    <a:pt x="260" y="146"/>
                  </a:cubicBezTo>
                  <a:cubicBezTo>
                    <a:pt x="291" y="146"/>
                    <a:pt x="317" y="157"/>
                    <a:pt x="340" y="179"/>
                  </a:cubicBezTo>
                  <a:cubicBezTo>
                    <a:pt x="362" y="201"/>
                    <a:pt x="373" y="228"/>
                    <a:pt x="373" y="259"/>
                  </a:cubicBezTo>
                  <a:close/>
                  <a:moveTo>
                    <a:pt x="359" y="259"/>
                  </a:moveTo>
                  <a:cubicBezTo>
                    <a:pt x="359" y="232"/>
                    <a:pt x="349" y="208"/>
                    <a:pt x="330" y="189"/>
                  </a:cubicBezTo>
                  <a:cubicBezTo>
                    <a:pt x="311" y="170"/>
                    <a:pt x="287" y="160"/>
                    <a:pt x="260" y="160"/>
                  </a:cubicBezTo>
                  <a:cubicBezTo>
                    <a:pt x="232" y="160"/>
                    <a:pt x="208" y="170"/>
                    <a:pt x="189" y="189"/>
                  </a:cubicBezTo>
                  <a:cubicBezTo>
                    <a:pt x="170" y="208"/>
                    <a:pt x="160" y="232"/>
                    <a:pt x="160" y="259"/>
                  </a:cubicBezTo>
                  <a:cubicBezTo>
                    <a:pt x="160" y="287"/>
                    <a:pt x="170" y="310"/>
                    <a:pt x="189" y="330"/>
                  </a:cubicBezTo>
                  <a:cubicBezTo>
                    <a:pt x="208" y="349"/>
                    <a:pt x="232" y="358"/>
                    <a:pt x="260" y="358"/>
                  </a:cubicBezTo>
                  <a:cubicBezTo>
                    <a:pt x="287" y="358"/>
                    <a:pt x="311" y="349"/>
                    <a:pt x="330" y="330"/>
                  </a:cubicBezTo>
                  <a:cubicBezTo>
                    <a:pt x="349" y="310"/>
                    <a:pt x="359" y="287"/>
                    <a:pt x="359" y="259"/>
                  </a:cubicBezTo>
                  <a:close/>
                  <a:moveTo>
                    <a:pt x="324" y="260"/>
                  </a:moveTo>
                  <a:cubicBezTo>
                    <a:pt x="324" y="278"/>
                    <a:pt x="318" y="293"/>
                    <a:pt x="306" y="305"/>
                  </a:cubicBezTo>
                  <a:cubicBezTo>
                    <a:pt x="293" y="318"/>
                    <a:pt x="278" y="324"/>
                    <a:pt x="260" y="324"/>
                  </a:cubicBezTo>
                  <a:cubicBezTo>
                    <a:pt x="241" y="324"/>
                    <a:pt x="226" y="318"/>
                    <a:pt x="214" y="305"/>
                  </a:cubicBezTo>
                  <a:cubicBezTo>
                    <a:pt x="201" y="293"/>
                    <a:pt x="195" y="277"/>
                    <a:pt x="195" y="259"/>
                  </a:cubicBezTo>
                  <a:cubicBezTo>
                    <a:pt x="195" y="241"/>
                    <a:pt x="201" y="226"/>
                    <a:pt x="214" y="213"/>
                  </a:cubicBezTo>
                  <a:cubicBezTo>
                    <a:pt x="226" y="201"/>
                    <a:pt x="241" y="194"/>
                    <a:pt x="260" y="194"/>
                  </a:cubicBezTo>
                  <a:cubicBezTo>
                    <a:pt x="278" y="194"/>
                    <a:pt x="293" y="201"/>
                    <a:pt x="306" y="214"/>
                  </a:cubicBezTo>
                  <a:cubicBezTo>
                    <a:pt x="318" y="226"/>
                    <a:pt x="324" y="242"/>
                    <a:pt x="324" y="260"/>
                  </a:cubicBezTo>
                  <a:close/>
                  <a:moveTo>
                    <a:pt x="308" y="259"/>
                  </a:moveTo>
                  <a:cubicBezTo>
                    <a:pt x="308" y="246"/>
                    <a:pt x="303" y="234"/>
                    <a:pt x="294" y="225"/>
                  </a:cubicBezTo>
                  <a:cubicBezTo>
                    <a:pt x="285" y="215"/>
                    <a:pt x="273" y="211"/>
                    <a:pt x="260" y="211"/>
                  </a:cubicBezTo>
                  <a:cubicBezTo>
                    <a:pt x="246" y="211"/>
                    <a:pt x="235" y="215"/>
                    <a:pt x="225" y="225"/>
                  </a:cubicBezTo>
                  <a:cubicBezTo>
                    <a:pt x="216" y="234"/>
                    <a:pt x="211" y="246"/>
                    <a:pt x="211" y="259"/>
                  </a:cubicBezTo>
                  <a:cubicBezTo>
                    <a:pt x="211" y="273"/>
                    <a:pt x="216" y="284"/>
                    <a:pt x="225" y="294"/>
                  </a:cubicBezTo>
                  <a:cubicBezTo>
                    <a:pt x="235" y="303"/>
                    <a:pt x="246" y="308"/>
                    <a:pt x="260" y="308"/>
                  </a:cubicBezTo>
                  <a:cubicBezTo>
                    <a:pt x="273" y="308"/>
                    <a:pt x="285" y="303"/>
                    <a:pt x="294" y="294"/>
                  </a:cubicBezTo>
                  <a:cubicBezTo>
                    <a:pt x="303" y="284"/>
                    <a:pt x="308" y="273"/>
                    <a:pt x="308" y="259"/>
                  </a:cubicBezTo>
                  <a:close/>
                </a:path>
              </a:pathLst>
            </a:custGeom>
            <a:solidFill>
              <a:srgbClr val="3C3D47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ru-RU" sz="900"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69" name="Freeform 20"/>
            <p:cNvSpPr>
              <a:spLocks noEditPoints="1"/>
            </p:cNvSpPr>
            <p:nvPr/>
          </p:nvSpPr>
          <p:spPr bwMode="auto">
            <a:xfrm>
              <a:off x="5886564" y="3585411"/>
              <a:ext cx="393921" cy="300873"/>
            </a:xfrm>
            <a:custGeom>
              <a:avLst/>
              <a:gdLst>
                <a:gd name="T0" fmla="*/ 487 w 496"/>
                <a:gd name="T1" fmla="*/ 25 h 341"/>
                <a:gd name="T2" fmla="*/ 496 w 496"/>
                <a:gd name="T3" fmla="*/ 46 h 341"/>
                <a:gd name="T4" fmla="*/ 496 w 496"/>
                <a:gd name="T5" fmla="*/ 295 h 341"/>
                <a:gd name="T6" fmla="*/ 487 w 496"/>
                <a:gd name="T7" fmla="*/ 317 h 341"/>
                <a:gd name="T8" fmla="*/ 465 w 496"/>
                <a:gd name="T9" fmla="*/ 326 h 341"/>
                <a:gd name="T10" fmla="*/ 452 w 496"/>
                <a:gd name="T11" fmla="*/ 326 h 341"/>
                <a:gd name="T12" fmla="*/ 430 w 496"/>
                <a:gd name="T13" fmla="*/ 317 h 341"/>
                <a:gd name="T14" fmla="*/ 388 w 496"/>
                <a:gd name="T15" fmla="*/ 275 h 341"/>
                <a:gd name="T16" fmla="*/ 388 w 496"/>
                <a:gd name="T17" fmla="*/ 295 h 341"/>
                <a:gd name="T18" fmla="*/ 374 w 496"/>
                <a:gd name="T19" fmla="*/ 328 h 341"/>
                <a:gd name="T20" fmla="*/ 341 w 496"/>
                <a:gd name="T21" fmla="*/ 341 h 341"/>
                <a:gd name="T22" fmla="*/ 47 w 496"/>
                <a:gd name="T23" fmla="*/ 341 h 341"/>
                <a:gd name="T24" fmla="*/ 14 w 496"/>
                <a:gd name="T25" fmla="*/ 328 h 341"/>
                <a:gd name="T26" fmla="*/ 0 w 496"/>
                <a:gd name="T27" fmla="*/ 295 h 341"/>
                <a:gd name="T28" fmla="*/ 0 w 496"/>
                <a:gd name="T29" fmla="*/ 155 h 341"/>
                <a:gd name="T30" fmla="*/ 0 w 496"/>
                <a:gd name="T31" fmla="*/ 46 h 341"/>
                <a:gd name="T32" fmla="*/ 14 w 496"/>
                <a:gd name="T33" fmla="*/ 14 h 341"/>
                <a:gd name="T34" fmla="*/ 47 w 496"/>
                <a:gd name="T35" fmla="*/ 0 h 341"/>
                <a:gd name="T36" fmla="*/ 341 w 496"/>
                <a:gd name="T37" fmla="*/ 0 h 341"/>
                <a:gd name="T38" fmla="*/ 374 w 496"/>
                <a:gd name="T39" fmla="*/ 14 h 341"/>
                <a:gd name="T40" fmla="*/ 388 w 496"/>
                <a:gd name="T41" fmla="*/ 46 h 341"/>
                <a:gd name="T42" fmla="*/ 388 w 496"/>
                <a:gd name="T43" fmla="*/ 66 h 341"/>
                <a:gd name="T44" fmla="*/ 430 w 496"/>
                <a:gd name="T45" fmla="*/ 24 h 341"/>
                <a:gd name="T46" fmla="*/ 452 w 496"/>
                <a:gd name="T47" fmla="*/ 15 h 341"/>
                <a:gd name="T48" fmla="*/ 465 w 496"/>
                <a:gd name="T49" fmla="*/ 15 h 341"/>
                <a:gd name="T50" fmla="*/ 487 w 496"/>
                <a:gd name="T51" fmla="*/ 25 h 341"/>
                <a:gd name="T52" fmla="*/ 341 w 496"/>
                <a:gd name="T53" fmla="*/ 310 h 341"/>
                <a:gd name="T54" fmla="*/ 352 w 496"/>
                <a:gd name="T55" fmla="*/ 306 h 341"/>
                <a:gd name="T56" fmla="*/ 357 w 496"/>
                <a:gd name="T57" fmla="*/ 295 h 341"/>
                <a:gd name="T58" fmla="*/ 357 w 496"/>
                <a:gd name="T59" fmla="*/ 46 h 341"/>
                <a:gd name="T60" fmla="*/ 352 w 496"/>
                <a:gd name="T61" fmla="*/ 35 h 341"/>
                <a:gd name="T62" fmla="*/ 341 w 496"/>
                <a:gd name="T63" fmla="*/ 31 h 341"/>
                <a:gd name="T64" fmla="*/ 47 w 496"/>
                <a:gd name="T65" fmla="*/ 31 h 341"/>
                <a:gd name="T66" fmla="*/ 35 w 496"/>
                <a:gd name="T67" fmla="*/ 35 h 341"/>
                <a:gd name="T68" fmla="*/ 31 w 496"/>
                <a:gd name="T69" fmla="*/ 46 h 341"/>
                <a:gd name="T70" fmla="*/ 31 w 496"/>
                <a:gd name="T71" fmla="*/ 295 h 341"/>
                <a:gd name="T72" fmla="*/ 35 w 496"/>
                <a:gd name="T73" fmla="*/ 306 h 341"/>
                <a:gd name="T74" fmla="*/ 47 w 496"/>
                <a:gd name="T75" fmla="*/ 310 h 341"/>
                <a:gd name="T76" fmla="*/ 341 w 496"/>
                <a:gd name="T77" fmla="*/ 310 h 341"/>
                <a:gd name="T78" fmla="*/ 465 w 496"/>
                <a:gd name="T79" fmla="*/ 46 h 341"/>
                <a:gd name="T80" fmla="*/ 452 w 496"/>
                <a:gd name="T81" fmla="*/ 46 h 341"/>
                <a:gd name="T82" fmla="*/ 450 w 496"/>
                <a:gd name="T83" fmla="*/ 46 h 341"/>
                <a:gd name="T84" fmla="*/ 372 w 496"/>
                <a:gd name="T85" fmla="*/ 124 h 341"/>
                <a:gd name="T86" fmla="*/ 372 w 496"/>
                <a:gd name="T87" fmla="*/ 217 h 341"/>
                <a:gd name="T88" fmla="*/ 388 w 496"/>
                <a:gd name="T89" fmla="*/ 233 h 341"/>
                <a:gd name="T90" fmla="*/ 450 w 496"/>
                <a:gd name="T91" fmla="*/ 295 h 341"/>
                <a:gd name="T92" fmla="*/ 452 w 496"/>
                <a:gd name="T93" fmla="*/ 295 h 341"/>
                <a:gd name="T94" fmla="*/ 465 w 496"/>
                <a:gd name="T95" fmla="*/ 295 h 341"/>
                <a:gd name="T96" fmla="*/ 465 w 496"/>
                <a:gd name="T97" fmla="*/ 4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96" h="341">
                  <a:moveTo>
                    <a:pt x="487" y="25"/>
                  </a:moveTo>
                  <a:cubicBezTo>
                    <a:pt x="493" y="31"/>
                    <a:pt x="496" y="38"/>
                    <a:pt x="496" y="46"/>
                  </a:cubicBezTo>
                  <a:cubicBezTo>
                    <a:pt x="496" y="295"/>
                    <a:pt x="496" y="295"/>
                    <a:pt x="496" y="295"/>
                  </a:cubicBezTo>
                  <a:cubicBezTo>
                    <a:pt x="496" y="304"/>
                    <a:pt x="493" y="311"/>
                    <a:pt x="487" y="317"/>
                  </a:cubicBezTo>
                  <a:cubicBezTo>
                    <a:pt x="481" y="323"/>
                    <a:pt x="474" y="326"/>
                    <a:pt x="465" y="326"/>
                  </a:cubicBezTo>
                  <a:cubicBezTo>
                    <a:pt x="452" y="326"/>
                    <a:pt x="452" y="326"/>
                    <a:pt x="452" y="326"/>
                  </a:cubicBezTo>
                  <a:cubicBezTo>
                    <a:pt x="443" y="326"/>
                    <a:pt x="436" y="323"/>
                    <a:pt x="430" y="317"/>
                  </a:cubicBezTo>
                  <a:cubicBezTo>
                    <a:pt x="388" y="275"/>
                    <a:pt x="388" y="275"/>
                    <a:pt x="388" y="275"/>
                  </a:cubicBezTo>
                  <a:cubicBezTo>
                    <a:pt x="388" y="295"/>
                    <a:pt x="388" y="295"/>
                    <a:pt x="388" y="295"/>
                  </a:cubicBezTo>
                  <a:cubicBezTo>
                    <a:pt x="388" y="308"/>
                    <a:pt x="383" y="319"/>
                    <a:pt x="374" y="328"/>
                  </a:cubicBezTo>
                  <a:cubicBezTo>
                    <a:pt x="365" y="337"/>
                    <a:pt x="354" y="341"/>
                    <a:pt x="341" y="341"/>
                  </a:cubicBezTo>
                  <a:cubicBezTo>
                    <a:pt x="47" y="341"/>
                    <a:pt x="47" y="341"/>
                    <a:pt x="47" y="341"/>
                  </a:cubicBezTo>
                  <a:cubicBezTo>
                    <a:pt x="34" y="341"/>
                    <a:pt x="23" y="337"/>
                    <a:pt x="14" y="328"/>
                  </a:cubicBezTo>
                  <a:cubicBezTo>
                    <a:pt x="5" y="319"/>
                    <a:pt x="0" y="308"/>
                    <a:pt x="0" y="29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4"/>
                    <a:pt x="5" y="23"/>
                    <a:pt x="14" y="14"/>
                  </a:cubicBezTo>
                  <a:cubicBezTo>
                    <a:pt x="23" y="4"/>
                    <a:pt x="34" y="0"/>
                    <a:pt x="47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4" y="0"/>
                    <a:pt x="365" y="4"/>
                    <a:pt x="374" y="14"/>
                  </a:cubicBezTo>
                  <a:cubicBezTo>
                    <a:pt x="383" y="23"/>
                    <a:pt x="388" y="34"/>
                    <a:pt x="388" y="4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36" y="18"/>
                    <a:pt x="443" y="15"/>
                    <a:pt x="452" y="15"/>
                  </a:cubicBezTo>
                  <a:cubicBezTo>
                    <a:pt x="465" y="15"/>
                    <a:pt x="465" y="15"/>
                    <a:pt x="465" y="15"/>
                  </a:cubicBezTo>
                  <a:cubicBezTo>
                    <a:pt x="474" y="15"/>
                    <a:pt x="481" y="19"/>
                    <a:pt x="487" y="25"/>
                  </a:cubicBezTo>
                  <a:close/>
                  <a:moveTo>
                    <a:pt x="341" y="310"/>
                  </a:moveTo>
                  <a:cubicBezTo>
                    <a:pt x="346" y="310"/>
                    <a:pt x="350" y="309"/>
                    <a:pt x="352" y="306"/>
                  </a:cubicBezTo>
                  <a:cubicBezTo>
                    <a:pt x="355" y="303"/>
                    <a:pt x="357" y="299"/>
                    <a:pt x="357" y="295"/>
                  </a:cubicBezTo>
                  <a:cubicBezTo>
                    <a:pt x="357" y="46"/>
                    <a:pt x="357" y="46"/>
                    <a:pt x="357" y="46"/>
                  </a:cubicBezTo>
                  <a:cubicBezTo>
                    <a:pt x="357" y="42"/>
                    <a:pt x="355" y="38"/>
                    <a:pt x="352" y="35"/>
                  </a:cubicBezTo>
                  <a:cubicBezTo>
                    <a:pt x="350" y="32"/>
                    <a:pt x="346" y="31"/>
                    <a:pt x="341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2" y="31"/>
                    <a:pt x="38" y="32"/>
                    <a:pt x="35" y="35"/>
                  </a:cubicBezTo>
                  <a:cubicBezTo>
                    <a:pt x="33" y="38"/>
                    <a:pt x="31" y="42"/>
                    <a:pt x="31" y="46"/>
                  </a:cubicBezTo>
                  <a:cubicBezTo>
                    <a:pt x="31" y="295"/>
                    <a:pt x="31" y="295"/>
                    <a:pt x="31" y="295"/>
                  </a:cubicBezTo>
                  <a:cubicBezTo>
                    <a:pt x="31" y="299"/>
                    <a:pt x="33" y="303"/>
                    <a:pt x="35" y="306"/>
                  </a:cubicBezTo>
                  <a:cubicBezTo>
                    <a:pt x="38" y="309"/>
                    <a:pt x="42" y="310"/>
                    <a:pt x="47" y="310"/>
                  </a:cubicBezTo>
                  <a:lnTo>
                    <a:pt x="341" y="310"/>
                  </a:lnTo>
                  <a:close/>
                  <a:moveTo>
                    <a:pt x="465" y="46"/>
                  </a:moveTo>
                  <a:cubicBezTo>
                    <a:pt x="452" y="46"/>
                    <a:pt x="452" y="46"/>
                    <a:pt x="452" y="46"/>
                  </a:cubicBezTo>
                  <a:cubicBezTo>
                    <a:pt x="450" y="46"/>
                    <a:pt x="450" y="46"/>
                    <a:pt x="450" y="46"/>
                  </a:cubicBezTo>
                  <a:cubicBezTo>
                    <a:pt x="372" y="124"/>
                    <a:pt x="372" y="124"/>
                    <a:pt x="372" y="124"/>
                  </a:cubicBezTo>
                  <a:cubicBezTo>
                    <a:pt x="372" y="217"/>
                    <a:pt x="372" y="217"/>
                    <a:pt x="372" y="217"/>
                  </a:cubicBezTo>
                  <a:cubicBezTo>
                    <a:pt x="388" y="233"/>
                    <a:pt x="388" y="233"/>
                    <a:pt x="388" y="233"/>
                  </a:cubicBezTo>
                  <a:cubicBezTo>
                    <a:pt x="450" y="295"/>
                    <a:pt x="450" y="295"/>
                    <a:pt x="450" y="295"/>
                  </a:cubicBezTo>
                  <a:cubicBezTo>
                    <a:pt x="452" y="295"/>
                    <a:pt x="452" y="295"/>
                    <a:pt x="452" y="295"/>
                  </a:cubicBezTo>
                  <a:cubicBezTo>
                    <a:pt x="465" y="295"/>
                    <a:pt x="465" y="295"/>
                    <a:pt x="465" y="295"/>
                  </a:cubicBezTo>
                  <a:lnTo>
                    <a:pt x="465" y="46"/>
                  </a:lnTo>
                  <a:close/>
                </a:path>
              </a:pathLst>
            </a:custGeom>
            <a:solidFill>
              <a:srgbClr val="3C3D47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ru-RU" sz="900"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70" name="Freeform 21"/>
            <p:cNvSpPr>
              <a:spLocks noEditPoints="1"/>
            </p:cNvSpPr>
            <p:nvPr/>
          </p:nvSpPr>
          <p:spPr bwMode="auto">
            <a:xfrm>
              <a:off x="5935717" y="3092116"/>
              <a:ext cx="379270" cy="281820"/>
            </a:xfrm>
            <a:custGeom>
              <a:avLst/>
              <a:gdLst>
                <a:gd name="T0" fmla="*/ 487 w 501"/>
                <a:gd name="T1" fmla="*/ 219 h 372"/>
                <a:gd name="T2" fmla="*/ 409 w 501"/>
                <a:gd name="T3" fmla="*/ 343 h 372"/>
                <a:gd name="T4" fmla="*/ 357 w 501"/>
                <a:gd name="T5" fmla="*/ 372 h 372"/>
                <a:gd name="T6" fmla="*/ 62 w 501"/>
                <a:gd name="T7" fmla="*/ 372 h 372"/>
                <a:gd name="T8" fmla="*/ 18 w 501"/>
                <a:gd name="T9" fmla="*/ 354 h 372"/>
                <a:gd name="T10" fmla="*/ 0 w 501"/>
                <a:gd name="T11" fmla="*/ 310 h 372"/>
                <a:gd name="T12" fmla="*/ 0 w 501"/>
                <a:gd name="T13" fmla="*/ 62 h 372"/>
                <a:gd name="T14" fmla="*/ 18 w 501"/>
                <a:gd name="T15" fmla="*/ 19 h 372"/>
                <a:gd name="T16" fmla="*/ 62 w 501"/>
                <a:gd name="T17" fmla="*/ 0 h 372"/>
                <a:gd name="T18" fmla="*/ 357 w 501"/>
                <a:gd name="T19" fmla="*/ 0 h 372"/>
                <a:gd name="T20" fmla="*/ 409 w 501"/>
                <a:gd name="T21" fmla="*/ 29 h 372"/>
                <a:gd name="T22" fmla="*/ 487 w 501"/>
                <a:gd name="T23" fmla="*/ 153 h 372"/>
                <a:gd name="T24" fmla="*/ 487 w 501"/>
                <a:gd name="T25" fmla="*/ 219 h 372"/>
                <a:gd name="T26" fmla="*/ 461 w 501"/>
                <a:gd name="T27" fmla="*/ 170 h 372"/>
                <a:gd name="T28" fmla="*/ 383 w 501"/>
                <a:gd name="T29" fmla="*/ 46 h 372"/>
                <a:gd name="T30" fmla="*/ 357 w 501"/>
                <a:gd name="T31" fmla="*/ 31 h 372"/>
                <a:gd name="T32" fmla="*/ 62 w 501"/>
                <a:gd name="T33" fmla="*/ 31 h 372"/>
                <a:gd name="T34" fmla="*/ 40 w 501"/>
                <a:gd name="T35" fmla="*/ 40 h 372"/>
                <a:gd name="T36" fmla="*/ 31 w 501"/>
                <a:gd name="T37" fmla="*/ 62 h 372"/>
                <a:gd name="T38" fmla="*/ 31 w 501"/>
                <a:gd name="T39" fmla="*/ 310 h 372"/>
                <a:gd name="T40" fmla="*/ 40 w 501"/>
                <a:gd name="T41" fmla="*/ 332 h 372"/>
                <a:gd name="T42" fmla="*/ 62 w 501"/>
                <a:gd name="T43" fmla="*/ 341 h 372"/>
                <a:gd name="T44" fmla="*/ 357 w 501"/>
                <a:gd name="T45" fmla="*/ 341 h 372"/>
                <a:gd name="T46" fmla="*/ 383 w 501"/>
                <a:gd name="T47" fmla="*/ 327 h 372"/>
                <a:gd name="T48" fmla="*/ 461 w 501"/>
                <a:gd name="T49" fmla="*/ 203 h 372"/>
                <a:gd name="T50" fmla="*/ 461 w 501"/>
                <a:gd name="T51" fmla="*/ 170 h 372"/>
                <a:gd name="T52" fmla="*/ 403 w 501"/>
                <a:gd name="T53" fmla="*/ 186 h 372"/>
                <a:gd name="T54" fmla="*/ 390 w 501"/>
                <a:gd name="T55" fmla="*/ 219 h 372"/>
                <a:gd name="T56" fmla="*/ 357 w 501"/>
                <a:gd name="T57" fmla="*/ 233 h 372"/>
                <a:gd name="T58" fmla="*/ 324 w 501"/>
                <a:gd name="T59" fmla="*/ 219 h 372"/>
                <a:gd name="T60" fmla="*/ 310 w 501"/>
                <a:gd name="T61" fmla="*/ 186 h 372"/>
                <a:gd name="T62" fmla="*/ 324 w 501"/>
                <a:gd name="T63" fmla="*/ 153 h 372"/>
                <a:gd name="T64" fmla="*/ 357 w 501"/>
                <a:gd name="T65" fmla="*/ 140 h 372"/>
                <a:gd name="T66" fmla="*/ 390 w 501"/>
                <a:gd name="T67" fmla="*/ 153 h 372"/>
                <a:gd name="T68" fmla="*/ 403 w 501"/>
                <a:gd name="T69" fmla="*/ 186 h 372"/>
                <a:gd name="T70" fmla="*/ 388 w 501"/>
                <a:gd name="T71" fmla="*/ 186 h 372"/>
                <a:gd name="T72" fmla="*/ 379 w 501"/>
                <a:gd name="T73" fmla="*/ 164 h 372"/>
                <a:gd name="T74" fmla="*/ 357 w 501"/>
                <a:gd name="T75" fmla="*/ 155 h 372"/>
                <a:gd name="T76" fmla="*/ 335 w 501"/>
                <a:gd name="T77" fmla="*/ 164 h 372"/>
                <a:gd name="T78" fmla="*/ 326 w 501"/>
                <a:gd name="T79" fmla="*/ 186 h 372"/>
                <a:gd name="T80" fmla="*/ 335 w 501"/>
                <a:gd name="T81" fmla="*/ 208 h 372"/>
                <a:gd name="T82" fmla="*/ 357 w 501"/>
                <a:gd name="T83" fmla="*/ 217 h 372"/>
                <a:gd name="T84" fmla="*/ 379 w 501"/>
                <a:gd name="T85" fmla="*/ 208 h 372"/>
                <a:gd name="T86" fmla="*/ 388 w 501"/>
                <a:gd name="T87" fmla="*/ 18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72">
                  <a:moveTo>
                    <a:pt x="487" y="219"/>
                  </a:moveTo>
                  <a:cubicBezTo>
                    <a:pt x="409" y="343"/>
                    <a:pt x="409" y="343"/>
                    <a:pt x="409" y="343"/>
                  </a:cubicBezTo>
                  <a:cubicBezTo>
                    <a:pt x="397" y="363"/>
                    <a:pt x="379" y="372"/>
                    <a:pt x="357" y="372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45" y="372"/>
                    <a:pt x="30" y="366"/>
                    <a:pt x="18" y="354"/>
                  </a:cubicBezTo>
                  <a:cubicBezTo>
                    <a:pt x="6" y="343"/>
                    <a:pt x="0" y="328"/>
                    <a:pt x="0" y="31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45"/>
                    <a:pt x="6" y="31"/>
                    <a:pt x="18" y="19"/>
                  </a:cubicBezTo>
                  <a:cubicBezTo>
                    <a:pt x="30" y="6"/>
                    <a:pt x="45" y="0"/>
                    <a:pt x="62" y="0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379" y="0"/>
                    <a:pt x="397" y="10"/>
                    <a:pt x="409" y="29"/>
                  </a:cubicBezTo>
                  <a:cubicBezTo>
                    <a:pt x="487" y="153"/>
                    <a:pt x="487" y="153"/>
                    <a:pt x="487" y="153"/>
                  </a:cubicBezTo>
                  <a:cubicBezTo>
                    <a:pt x="501" y="175"/>
                    <a:pt x="501" y="197"/>
                    <a:pt x="487" y="219"/>
                  </a:cubicBezTo>
                  <a:close/>
                  <a:moveTo>
                    <a:pt x="461" y="170"/>
                  </a:moveTo>
                  <a:cubicBezTo>
                    <a:pt x="383" y="46"/>
                    <a:pt x="383" y="46"/>
                    <a:pt x="383" y="46"/>
                  </a:cubicBezTo>
                  <a:cubicBezTo>
                    <a:pt x="377" y="36"/>
                    <a:pt x="368" y="31"/>
                    <a:pt x="357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54" y="31"/>
                    <a:pt x="46" y="34"/>
                    <a:pt x="40" y="40"/>
                  </a:cubicBezTo>
                  <a:cubicBezTo>
                    <a:pt x="34" y="46"/>
                    <a:pt x="31" y="54"/>
                    <a:pt x="31" y="62"/>
                  </a:cubicBezTo>
                  <a:cubicBezTo>
                    <a:pt x="31" y="310"/>
                    <a:pt x="31" y="310"/>
                    <a:pt x="31" y="310"/>
                  </a:cubicBezTo>
                  <a:cubicBezTo>
                    <a:pt x="31" y="319"/>
                    <a:pt x="34" y="326"/>
                    <a:pt x="40" y="332"/>
                  </a:cubicBezTo>
                  <a:cubicBezTo>
                    <a:pt x="46" y="338"/>
                    <a:pt x="54" y="341"/>
                    <a:pt x="62" y="341"/>
                  </a:cubicBezTo>
                  <a:cubicBezTo>
                    <a:pt x="357" y="341"/>
                    <a:pt x="357" y="341"/>
                    <a:pt x="357" y="341"/>
                  </a:cubicBezTo>
                  <a:cubicBezTo>
                    <a:pt x="368" y="341"/>
                    <a:pt x="377" y="337"/>
                    <a:pt x="383" y="327"/>
                  </a:cubicBezTo>
                  <a:cubicBezTo>
                    <a:pt x="461" y="203"/>
                    <a:pt x="461" y="203"/>
                    <a:pt x="461" y="203"/>
                  </a:cubicBezTo>
                  <a:cubicBezTo>
                    <a:pt x="468" y="192"/>
                    <a:pt x="468" y="181"/>
                    <a:pt x="461" y="170"/>
                  </a:cubicBezTo>
                  <a:close/>
                  <a:moveTo>
                    <a:pt x="403" y="186"/>
                  </a:moveTo>
                  <a:cubicBezTo>
                    <a:pt x="403" y="199"/>
                    <a:pt x="399" y="210"/>
                    <a:pt x="390" y="219"/>
                  </a:cubicBezTo>
                  <a:cubicBezTo>
                    <a:pt x="381" y="228"/>
                    <a:pt x="370" y="233"/>
                    <a:pt x="357" y="233"/>
                  </a:cubicBezTo>
                  <a:cubicBezTo>
                    <a:pt x="344" y="233"/>
                    <a:pt x="333" y="228"/>
                    <a:pt x="324" y="219"/>
                  </a:cubicBezTo>
                  <a:cubicBezTo>
                    <a:pt x="315" y="210"/>
                    <a:pt x="310" y="199"/>
                    <a:pt x="310" y="186"/>
                  </a:cubicBezTo>
                  <a:cubicBezTo>
                    <a:pt x="310" y="173"/>
                    <a:pt x="315" y="162"/>
                    <a:pt x="324" y="153"/>
                  </a:cubicBezTo>
                  <a:cubicBezTo>
                    <a:pt x="333" y="144"/>
                    <a:pt x="344" y="140"/>
                    <a:pt x="357" y="140"/>
                  </a:cubicBezTo>
                  <a:cubicBezTo>
                    <a:pt x="370" y="140"/>
                    <a:pt x="381" y="144"/>
                    <a:pt x="390" y="153"/>
                  </a:cubicBezTo>
                  <a:cubicBezTo>
                    <a:pt x="399" y="162"/>
                    <a:pt x="403" y="173"/>
                    <a:pt x="403" y="186"/>
                  </a:cubicBezTo>
                  <a:close/>
                  <a:moveTo>
                    <a:pt x="388" y="186"/>
                  </a:moveTo>
                  <a:cubicBezTo>
                    <a:pt x="388" y="178"/>
                    <a:pt x="385" y="171"/>
                    <a:pt x="379" y="164"/>
                  </a:cubicBezTo>
                  <a:cubicBezTo>
                    <a:pt x="373" y="158"/>
                    <a:pt x="365" y="155"/>
                    <a:pt x="357" y="155"/>
                  </a:cubicBezTo>
                  <a:cubicBezTo>
                    <a:pt x="348" y="155"/>
                    <a:pt x="341" y="158"/>
                    <a:pt x="335" y="164"/>
                  </a:cubicBezTo>
                  <a:cubicBezTo>
                    <a:pt x="329" y="171"/>
                    <a:pt x="326" y="178"/>
                    <a:pt x="326" y="186"/>
                  </a:cubicBezTo>
                  <a:cubicBezTo>
                    <a:pt x="326" y="195"/>
                    <a:pt x="329" y="202"/>
                    <a:pt x="335" y="208"/>
                  </a:cubicBezTo>
                  <a:cubicBezTo>
                    <a:pt x="341" y="214"/>
                    <a:pt x="348" y="217"/>
                    <a:pt x="357" y="217"/>
                  </a:cubicBezTo>
                  <a:cubicBezTo>
                    <a:pt x="365" y="217"/>
                    <a:pt x="373" y="214"/>
                    <a:pt x="379" y="208"/>
                  </a:cubicBezTo>
                  <a:cubicBezTo>
                    <a:pt x="385" y="202"/>
                    <a:pt x="388" y="195"/>
                    <a:pt x="388" y="186"/>
                  </a:cubicBezTo>
                  <a:close/>
                </a:path>
              </a:pathLst>
            </a:custGeom>
            <a:solidFill>
              <a:srgbClr val="3C3D47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ru-RU" sz="900"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71" name="Freeform 22"/>
            <p:cNvSpPr>
              <a:spLocks noEditPoints="1"/>
            </p:cNvSpPr>
            <p:nvPr/>
          </p:nvSpPr>
          <p:spPr bwMode="auto">
            <a:xfrm rot="1831538">
              <a:off x="5611166" y="2545981"/>
              <a:ext cx="369174" cy="492399"/>
            </a:xfrm>
            <a:custGeom>
              <a:avLst/>
              <a:gdLst>
                <a:gd name="T0" fmla="*/ 372 w 372"/>
                <a:gd name="T1" fmla="*/ 248 h 496"/>
                <a:gd name="T2" fmla="*/ 372 w 372"/>
                <a:gd name="T3" fmla="*/ 310 h 496"/>
                <a:gd name="T4" fmla="*/ 372 w 372"/>
                <a:gd name="T5" fmla="*/ 357 h 496"/>
                <a:gd name="T6" fmla="*/ 233 w 372"/>
                <a:gd name="T7" fmla="*/ 496 h 496"/>
                <a:gd name="T8" fmla="*/ 41 w 372"/>
                <a:gd name="T9" fmla="*/ 456 h 496"/>
                <a:gd name="T10" fmla="*/ 0 w 372"/>
                <a:gd name="T11" fmla="*/ 341 h 496"/>
                <a:gd name="T12" fmla="*/ 0 w 372"/>
                <a:gd name="T13" fmla="*/ 295 h 496"/>
                <a:gd name="T14" fmla="*/ 14 w 372"/>
                <a:gd name="T15" fmla="*/ 215 h 496"/>
                <a:gd name="T16" fmla="*/ 47 w 372"/>
                <a:gd name="T17" fmla="*/ 140 h 496"/>
                <a:gd name="T18" fmla="*/ 186 w 372"/>
                <a:gd name="T19" fmla="*/ 0 h 496"/>
                <a:gd name="T20" fmla="*/ 326 w 372"/>
                <a:gd name="T21" fmla="*/ 140 h 496"/>
                <a:gd name="T22" fmla="*/ 359 w 372"/>
                <a:gd name="T23" fmla="*/ 215 h 496"/>
                <a:gd name="T24" fmla="*/ 337 w 372"/>
                <a:gd name="T25" fmla="*/ 237 h 496"/>
                <a:gd name="T26" fmla="*/ 295 w 372"/>
                <a:gd name="T27" fmla="*/ 233 h 496"/>
                <a:gd name="T28" fmla="*/ 47 w 372"/>
                <a:gd name="T29" fmla="*/ 233 h 496"/>
                <a:gd name="T30" fmla="*/ 31 w 372"/>
                <a:gd name="T31" fmla="*/ 248 h 496"/>
                <a:gd name="T32" fmla="*/ 31 w 372"/>
                <a:gd name="T33" fmla="*/ 310 h 496"/>
                <a:gd name="T34" fmla="*/ 31 w 372"/>
                <a:gd name="T35" fmla="*/ 357 h 496"/>
                <a:gd name="T36" fmla="*/ 140 w 372"/>
                <a:gd name="T37" fmla="*/ 465 h 496"/>
                <a:gd name="T38" fmla="*/ 309 w 372"/>
                <a:gd name="T39" fmla="*/ 433 h 496"/>
                <a:gd name="T40" fmla="*/ 341 w 372"/>
                <a:gd name="T41" fmla="*/ 341 h 496"/>
                <a:gd name="T42" fmla="*/ 341 w 372"/>
                <a:gd name="T43" fmla="*/ 295 h 496"/>
                <a:gd name="T44" fmla="*/ 78 w 372"/>
                <a:gd name="T45" fmla="*/ 202 h 496"/>
                <a:gd name="T46" fmla="*/ 109 w 372"/>
                <a:gd name="T47" fmla="*/ 140 h 496"/>
                <a:gd name="T48" fmla="*/ 186 w 372"/>
                <a:gd name="T49" fmla="*/ 62 h 496"/>
                <a:gd name="T50" fmla="*/ 264 w 372"/>
                <a:gd name="T51" fmla="*/ 140 h 496"/>
                <a:gd name="T52" fmla="*/ 295 w 372"/>
                <a:gd name="T53" fmla="*/ 202 h 496"/>
                <a:gd name="T54" fmla="*/ 263 w 372"/>
                <a:gd name="T55" fmla="*/ 63 h 496"/>
                <a:gd name="T56" fmla="*/ 110 w 372"/>
                <a:gd name="T57" fmla="*/ 63 h 496"/>
                <a:gd name="T58" fmla="*/ 78 w 372"/>
                <a:gd name="T59" fmla="*/ 202 h 496"/>
                <a:gd name="T60" fmla="*/ 186 w 372"/>
                <a:gd name="T61" fmla="*/ 78 h 496"/>
                <a:gd name="T62" fmla="*/ 124 w 372"/>
                <a:gd name="T63" fmla="*/ 140 h 496"/>
                <a:gd name="T64" fmla="*/ 248 w 372"/>
                <a:gd name="T65" fmla="*/ 202 h 496"/>
                <a:gd name="T66" fmla="*/ 230 w 372"/>
                <a:gd name="T67" fmla="*/ 96 h 496"/>
                <a:gd name="T68" fmla="*/ 166 w 372"/>
                <a:gd name="T69" fmla="*/ 367 h 496"/>
                <a:gd name="T70" fmla="*/ 207 w 372"/>
                <a:gd name="T71" fmla="*/ 367 h 496"/>
                <a:gd name="T72" fmla="*/ 208 w 372"/>
                <a:gd name="T73" fmla="*/ 304 h 496"/>
                <a:gd name="T74" fmla="*/ 164 w 372"/>
                <a:gd name="T75" fmla="*/ 30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2" h="496">
                  <a:moveTo>
                    <a:pt x="359" y="215"/>
                  </a:moveTo>
                  <a:cubicBezTo>
                    <a:pt x="368" y="224"/>
                    <a:pt x="372" y="235"/>
                    <a:pt x="372" y="248"/>
                  </a:cubicBezTo>
                  <a:cubicBezTo>
                    <a:pt x="372" y="295"/>
                    <a:pt x="372" y="295"/>
                    <a:pt x="372" y="295"/>
                  </a:cubicBezTo>
                  <a:cubicBezTo>
                    <a:pt x="372" y="310"/>
                    <a:pt x="372" y="310"/>
                    <a:pt x="372" y="310"/>
                  </a:cubicBezTo>
                  <a:cubicBezTo>
                    <a:pt x="372" y="341"/>
                    <a:pt x="372" y="341"/>
                    <a:pt x="372" y="341"/>
                  </a:cubicBezTo>
                  <a:cubicBezTo>
                    <a:pt x="372" y="357"/>
                    <a:pt x="372" y="357"/>
                    <a:pt x="372" y="357"/>
                  </a:cubicBezTo>
                  <a:cubicBezTo>
                    <a:pt x="372" y="396"/>
                    <a:pt x="359" y="429"/>
                    <a:pt x="332" y="456"/>
                  </a:cubicBezTo>
                  <a:cubicBezTo>
                    <a:pt x="305" y="483"/>
                    <a:pt x="272" y="496"/>
                    <a:pt x="233" y="496"/>
                  </a:cubicBezTo>
                  <a:cubicBezTo>
                    <a:pt x="140" y="496"/>
                    <a:pt x="140" y="496"/>
                    <a:pt x="140" y="496"/>
                  </a:cubicBezTo>
                  <a:cubicBezTo>
                    <a:pt x="101" y="496"/>
                    <a:pt x="68" y="483"/>
                    <a:pt x="41" y="456"/>
                  </a:cubicBezTo>
                  <a:cubicBezTo>
                    <a:pt x="14" y="429"/>
                    <a:pt x="0" y="396"/>
                    <a:pt x="0" y="357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35"/>
                    <a:pt x="5" y="224"/>
                    <a:pt x="14" y="215"/>
                  </a:cubicBezTo>
                  <a:cubicBezTo>
                    <a:pt x="23" y="206"/>
                    <a:pt x="34" y="202"/>
                    <a:pt x="47" y="202"/>
                  </a:cubicBezTo>
                  <a:cubicBezTo>
                    <a:pt x="47" y="140"/>
                    <a:pt x="47" y="140"/>
                    <a:pt x="47" y="140"/>
                  </a:cubicBezTo>
                  <a:cubicBezTo>
                    <a:pt x="47" y="101"/>
                    <a:pt x="60" y="68"/>
                    <a:pt x="87" y="41"/>
                  </a:cubicBezTo>
                  <a:cubicBezTo>
                    <a:pt x="115" y="14"/>
                    <a:pt x="147" y="0"/>
                    <a:pt x="186" y="0"/>
                  </a:cubicBezTo>
                  <a:cubicBezTo>
                    <a:pt x="225" y="0"/>
                    <a:pt x="258" y="14"/>
                    <a:pt x="285" y="41"/>
                  </a:cubicBezTo>
                  <a:cubicBezTo>
                    <a:pt x="312" y="68"/>
                    <a:pt x="326" y="101"/>
                    <a:pt x="326" y="140"/>
                  </a:cubicBezTo>
                  <a:cubicBezTo>
                    <a:pt x="326" y="202"/>
                    <a:pt x="326" y="202"/>
                    <a:pt x="326" y="202"/>
                  </a:cubicBezTo>
                  <a:cubicBezTo>
                    <a:pt x="339" y="202"/>
                    <a:pt x="350" y="206"/>
                    <a:pt x="359" y="215"/>
                  </a:cubicBezTo>
                  <a:close/>
                  <a:moveTo>
                    <a:pt x="341" y="248"/>
                  </a:moveTo>
                  <a:cubicBezTo>
                    <a:pt x="341" y="244"/>
                    <a:pt x="340" y="240"/>
                    <a:pt x="337" y="237"/>
                  </a:cubicBezTo>
                  <a:cubicBezTo>
                    <a:pt x="334" y="234"/>
                    <a:pt x="330" y="233"/>
                    <a:pt x="326" y="233"/>
                  </a:cubicBezTo>
                  <a:cubicBezTo>
                    <a:pt x="295" y="233"/>
                    <a:pt x="295" y="233"/>
                    <a:pt x="295" y="233"/>
                  </a:cubicBezTo>
                  <a:cubicBezTo>
                    <a:pt x="78" y="233"/>
                    <a:pt x="78" y="233"/>
                    <a:pt x="78" y="233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42" y="233"/>
                    <a:pt x="38" y="234"/>
                    <a:pt x="36" y="237"/>
                  </a:cubicBezTo>
                  <a:cubicBezTo>
                    <a:pt x="33" y="240"/>
                    <a:pt x="31" y="244"/>
                    <a:pt x="31" y="248"/>
                  </a:cubicBezTo>
                  <a:cubicBezTo>
                    <a:pt x="31" y="295"/>
                    <a:pt x="31" y="295"/>
                    <a:pt x="31" y="295"/>
                  </a:cubicBezTo>
                  <a:cubicBezTo>
                    <a:pt x="31" y="310"/>
                    <a:pt x="31" y="310"/>
                    <a:pt x="31" y="310"/>
                  </a:cubicBezTo>
                  <a:cubicBezTo>
                    <a:pt x="31" y="341"/>
                    <a:pt x="31" y="341"/>
                    <a:pt x="31" y="341"/>
                  </a:cubicBezTo>
                  <a:cubicBezTo>
                    <a:pt x="31" y="357"/>
                    <a:pt x="31" y="357"/>
                    <a:pt x="31" y="357"/>
                  </a:cubicBezTo>
                  <a:cubicBezTo>
                    <a:pt x="31" y="387"/>
                    <a:pt x="42" y="412"/>
                    <a:pt x="63" y="433"/>
                  </a:cubicBezTo>
                  <a:cubicBezTo>
                    <a:pt x="84" y="455"/>
                    <a:pt x="110" y="465"/>
                    <a:pt x="140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63" y="465"/>
                    <a:pt x="288" y="455"/>
                    <a:pt x="309" y="433"/>
                  </a:cubicBezTo>
                  <a:cubicBezTo>
                    <a:pt x="331" y="412"/>
                    <a:pt x="341" y="387"/>
                    <a:pt x="341" y="357"/>
                  </a:cubicBezTo>
                  <a:cubicBezTo>
                    <a:pt x="341" y="341"/>
                    <a:pt x="341" y="341"/>
                    <a:pt x="341" y="341"/>
                  </a:cubicBezTo>
                  <a:cubicBezTo>
                    <a:pt x="341" y="310"/>
                    <a:pt x="341" y="310"/>
                    <a:pt x="341" y="310"/>
                  </a:cubicBezTo>
                  <a:cubicBezTo>
                    <a:pt x="341" y="295"/>
                    <a:pt x="341" y="295"/>
                    <a:pt x="341" y="295"/>
                  </a:cubicBezTo>
                  <a:lnTo>
                    <a:pt x="341" y="248"/>
                  </a:lnTo>
                  <a:close/>
                  <a:moveTo>
                    <a:pt x="78" y="202"/>
                  </a:moveTo>
                  <a:cubicBezTo>
                    <a:pt x="109" y="202"/>
                    <a:pt x="109" y="202"/>
                    <a:pt x="109" y="202"/>
                  </a:cubicBezTo>
                  <a:cubicBezTo>
                    <a:pt x="109" y="140"/>
                    <a:pt x="109" y="140"/>
                    <a:pt x="109" y="140"/>
                  </a:cubicBezTo>
                  <a:cubicBezTo>
                    <a:pt x="109" y="118"/>
                    <a:pt x="116" y="100"/>
                    <a:pt x="131" y="85"/>
                  </a:cubicBezTo>
                  <a:cubicBezTo>
                    <a:pt x="147" y="70"/>
                    <a:pt x="165" y="62"/>
                    <a:pt x="186" y="62"/>
                  </a:cubicBezTo>
                  <a:cubicBezTo>
                    <a:pt x="208" y="62"/>
                    <a:pt x="226" y="70"/>
                    <a:pt x="241" y="85"/>
                  </a:cubicBezTo>
                  <a:cubicBezTo>
                    <a:pt x="256" y="100"/>
                    <a:pt x="264" y="118"/>
                    <a:pt x="264" y="140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95" y="202"/>
                    <a:pt x="295" y="202"/>
                    <a:pt x="295" y="202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5" y="110"/>
                    <a:pt x="284" y="84"/>
                    <a:pt x="263" y="63"/>
                  </a:cubicBezTo>
                  <a:cubicBezTo>
                    <a:pt x="242" y="42"/>
                    <a:pt x="216" y="31"/>
                    <a:pt x="186" y="31"/>
                  </a:cubicBezTo>
                  <a:cubicBezTo>
                    <a:pt x="157" y="31"/>
                    <a:pt x="131" y="42"/>
                    <a:pt x="110" y="63"/>
                  </a:cubicBezTo>
                  <a:cubicBezTo>
                    <a:pt x="88" y="84"/>
                    <a:pt x="78" y="110"/>
                    <a:pt x="78" y="140"/>
                  </a:cubicBezTo>
                  <a:lnTo>
                    <a:pt x="78" y="202"/>
                  </a:lnTo>
                  <a:close/>
                  <a:moveTo>
                    <a:pt x="230" y="96"/>
                  </a:moveTo>
                  <a:cubicBezTo>
                    <a:pt x="218" y="84"/>
                    <a:pt x="204" y="78"/>
                    <a:pt x="186" y="78"/>
                  </a:cubicBezTo>
                  <a:cubicBezTo>
                    <a:pt x="169" y="78"/>
                    <a:pt x="154" y="84"/>
                    <a:pt x="142" y="96"/>
                  </a:cubicBezTo>
                  <a:cubicBezTo>
                    <a:pt x="130" y="108"/>
                    <a:pt x="124" y="122"/>
                    <a:pt x="124" y="140"/>
                  </a:cubicBezTo>
                  <a:cubicBezTo>
                    <a:pt x="124" y="202"/>
                    <a:pt x="124" y="202"/>
                    <a:pt x="124" y="202"/>
                  </a:cubicBezTo>
                  <a:cubicBezTo>
                    <a:pt x="248" y="202"/>
                    <a:pt x="248" y="202"/>
                    <a:pt x="248" y="202"/>
                  </a:cubicBezTo>
                  <a:cubicBezTo>
                    <a:pt x="248" y="140"/>
                    <a:pt x="248" y="140"/>
                    <a:pt x="248" y="140"/>
                  </a:cubicBezTo>
                  <a:cubicBezTo>
                    <a:pt x="248" y="122"/>
                    <a:pt x="242" y="108"/>
                    <a:pt x="230" y="96"/>
                  </a:cubicBezTo>
                  <a:close/>
                  <a:moveTo>
                    <a:pt x="155" y="326"/>
                  </a:moveTo>
                  <a:cubicBezTo>
                    <a:pt x="155" y="335"/>
                    <a:pt x="159" y="349"/>
                    <a:pt x="166" y="367"/>
                  </a:cubicBezTo>
                  <a:cubicBezTo>
                    <a:pt x="170" y="381"/>
                    <a:pt x="177" y="388"/>
                    <a:pt x="186" y="388"/>
                  </a:cubicBezTo>
                  <a:cubicBezTo>
                    <a:pt x="195" y="388"/>
                    <a:pt x="202" y="381"/>
                    <a:pt x="207" y="367"/>
                  </a:cubicBezTo>
                  <a:cubicBezTo>
                    <a:pt x="214" y="349"/>
                    <a:pt x="217" y="335"/>
                    <a:pt x="217" y="326"/>
                  </a:cubicBezTo>
                  <a:cubicBezTo>
                    <a:pt x="217" y="317"/>
                    <a:pt x="214" y="310"/>
                    <a:pt x="208" y="304"/>
                  </a:cubicBezTo>
                  <a:cubicBezTo>
                    <a:pt x="202" y="298"/>
                    <a:pt x="195" y="295"/>
                    <a:pt x="186" y="295"/>
                  </a:cubicBezTo>
                  <a:cubicBezTo>
                    <a:pt x="178" y="295"/>
                    <a:pt x="171" y="298"/>
                    <a:pt x="164" y="304"/>
                  </a:cubicBezTo>
                  <a:cubicBezTo>
                    <a:pt x="158" y="310"/>
                    <a:pt x="155" y="317"/>
                    <a:pt x="155" y="326"/>
                  </a:cubicBezTo>
                  <a:close/>
                </a:path>
              </a:pathLst>
            </a:custGeom>
            <a:solidFill>
              <a:srgbClr val="3C3D47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ru-RU" sz="900"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72" name="Freeform 29"/>
            <p:cNvSpPr>
              <a:spLocks noEditPoints="1"/>
            </p:cNvSpPr>
            <p:nvPr/>
          </p:nvSpPr>
          <p:spPr bwMode="auto">
            <a:xfrm>
              <a:off x="6725624" y="2978265"/>
              <a:ext cx="495160" cy="492650"/>
            </a:xfrm>
            <a:custGeom>
              <a:avLst/>
              <a:gdLst>
                <a:gd name="T0" fmla="*/ 488 w 521"/>
                <a:gd name="T1" fmla="*/ 214 h 518"/>
                <a:gd name="T2" fmla="*/ 213 w 521"/>
                <a:gd name="T3" fmla="*/ 479 h 518"/>
                <a:gd name="T4" fmla="*/ 71 w 521"/>
                <a:gd name="T5" fmla="*/ 517 h 518"/>
                <a:gd name="T6" fmla="*/ 62 w 521"/>
                <a:gd name="T7" fmla="*/ 518 h 518"/>
                <a:gd name="T8" fmla="*/ 17 w 521"/>
                <a:gd name="T9" fmla="*/ 502 h 518"/>
                <a:gd name="T10" fmla="*/ 1 w 521"/>
                <a:gd name="T11" fmla="*/ 458 h 518"/>
                <a:gd name="T12" fmla="*/ 2 w 521"/>
                <a:gd name="T13" fmla="*/ 449 h 518"/>
                <a:gd name="T14" fmla="*/ 41 w 521"/>
                <a:gd name="T15" fmla="*/ 307 h 518"/>
                <a:gd name="T16" fmla="*/ 225 w 521"/>
                <a:gd name="T17" fmla="*/ 111 h 518"/>
                <a:gd name="T18" fmla="*/ 226 w 521"/>
                <a:gd name="T19" fmla="*/ 109 h 518"/>
                <a:gd name="T20" fmla="*/ 380 w 521"/>
                <a:gd name="T21" fmla="*/ 0 h 518"/>
                <a:gd name="T22" fmla="*/ 518 w 521"/>
                <a:gd name="T23" fmla="*/ 130 h 518"/>
                <a:gd name="T24" fmla="*/ 106 w 521"/>
                <a:gd name="T25" fmla="*/ 413 h 518"/>
                <a:gd name="T26" fmla="*/ 35 w 521"/>
                <a:gd name="T27" fmla="*/ 452 h 518"/>
                <a:gd name="T28" fmla="*/ 40 w 521"/>
                <a:gd name="T29" fmla="*/ 479 h 518"/>
                <a:gd name="T30" fmla="*/ 68 w 521"/>
                <a:gd name="T31" fmla="*/ 484 h 518"/>
                <a:gd name="T32" fmla="*/ 204 w 521"/>
                <a:gd name="T33" fmla="*/ 448 h 518"/>
                <a:gd name="T34" fmla="*/ 227 w 521"/>
                <a:gd name="T35" fmla="*/ 386 h 518"/>
                <a:gd name="T36" fmla="*/ 136 w 521"/>
                <a:gd name="T37" fmla="*/ 292 h 518"/>
                <a:gd name="T38" fmla="*/ 72 w 521"/>
                <a:gd name="T39" fmla="*/ 316 h 518"/>
                <a:gd name="T40" fmla="*/ 117 w 521"/>
                <a:gd name="T41" fmla="*/ 402 h 518"/>
                <a:gd name="T42" fmla="*/ 204 w 521"/>
                <a:gd name="T43" fmla="*/ 448 h 518"/>
                <a:gd name="T44" fmla="*/ 248 w 521"/>
                <a:gd name="T45" fmla="*/ 133 h 518"/>
                <a:gd name="T46" fmla="*/ 170 w 521"/>
                <a:gd name="T47" fmla="*/ 268 h 518"/>
                <a:gd name="T48" fmla="*/ 394 w 521"/>
                <a:gd name="T49" fmla="*/ 173 h 518"/>
                <a:gd name="T50" fmla="*/ 340 w 521"/>
                <a:gd name="T51" fmla="*/ 121 h 518"/>
                <a:gd name="T52" fmla="*/ 219 w 521"/>
                <a:gd name="T53" fmla="*/ 300 h 518"/>
                <a:gd name="T54" fmla="*/ 394 w 521"/>
                <a:gd name="T55" fmla="*/ 173 h 518"/>
                <a:gd name="T56" fmla="*/ 385 w 521"/>
                <a:gd name="T57" fmla="*/ 271 h 518"/>
                <a:gd name="T58" fmla="*/ 401 w 521"/>
                <a:gd name="T59" fmla="*/ 189 h 518"/>
                <a:gd name="T60" fmla="*/ 260 w 521"/>
                <a:gd name="T61" fmla="*/ 386 h 518"/>
                <a:gd name="T62" fmla="*/ 486 w 521"/>
                <a:gd name="T63" fmla="*/ 133 h 518"/>
                <a:gd name="T64" fmla="*/ 380 w 521"/>
                <a:gd name="T65" fmla="*/ 32 h 518"/>
                <a:gd name="T66" fmla="*/ 301 w 521"/>
                <a:gd name="T67" fmla="*/ 80 h 518"/>
                <a:gd name="T68" fmla="*/ 438 w 521"/>
                <a:gd name="T69" fmla="*/ 207 h 518"/>
                <a:gd name="T70" fmla="*/ 465 w 521"/>
                <a:gd name="T71" fmla="*/ 19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1" h="518">
                  <a:moveTo>
                    <a:pt x="518" y="130"/>
                  </a:moveTo>
                  <a:cubicBezTo>
                    <a:pt x="521" y="163"/>
                    <a:pt x="511" y="191"/>
                    <a:pt x="488" y="214"/>
                  </a:cubicBezTo>
                  <a:cubicBezTo>
                    <a:pt x="241" y="463"/>
                    <a:pt x="241" y="463"/>
                    <a:pt x="241" y="463"/>
                  </a:cubicBezTo>
                  <a:cubicBezTo>
                    <a:pt x="233" y="471"/>
                    <a:pt x="224" y="476"/>
                    <a:pt x="213" y="479"/>
                  </a:cubicBezTo>
                  <a:cubicBezTo>
                    <a:pt x="76" y="515"/>
                    <a:pt x="76" y="515"/>
                    <a:pt x="76" y="515"/>
                  </a:cubicBezTo>
                  <a:cubicBezTo>
                    <a:pt x="74" y="516"/>
                    <a:pt x="73" y="516"/>
                    <a:pt x="71" y="517"/>
                  </a:cubicBezTo>
                  <a:cubicBezTo>
                    <a:pt x="70" y="517"/>
                    <a:pt x="68" y="517"/>
                    <a:pt x="67" y="517"/>
                  </a:cubicBezTo>
                  <a:cubicBezTo>
                    <a:pt x="65" y="517"/>
                    <a:pt x="63" y="517"/>
                    <a:pt x="62" y="518"/>
                  </a:cubicBezTo>
                  <a:cubicBezTo>
                    <a:pt x="60" y="518"/>
                    <a:pt x="58" y="518"/>
                    <a:pt x="57" y="518"/>
                  </a:cubicBezTo>
                  <a:cubicBezTo>
                    <a:pt x="42" y="518"/>
                    <a:pt x="28" y="513"/>
                    <a:pt x="17" y="502"/>
                  </a:cubicBezTo>
                  <a:cubicBezTo>
                    <a:pt x="6" y="490"/>
                    <a:pt x="0" y="477"/>
                    <a:pt x="0" y="462"/>
                  </a:cubicBezTo>
                  <a:cubicBezTo>
                    <a:pt x="0" y="460"/>
                    <a:pt x="1" y="459"/>
                    <a:pt x="1" y="458"/>
                  </a:cubicBezTo>
                  <a:cubicBezTo>
                    <a:pt x="1" y="456"/>
                    <a:pt x="1" y="455"/>
                    <a:pt x="1" y="453"/>
                  </a:cubicBezTo>
                  <a:cubicBezTo>
                    <a:pt x="1" y="452"/>
                    <a:pt x="2" y="451"/>
                    <a:pt x="2" y="449"/>
                  </a:cubicBezTo>
                  <a:cubicBezTo>
                    <a:pt x="2" y="448"/>
                    <a:pt x="2" y="447"/>
                    <a:pt x="2" y="445"/>
                  </a:cubicBezTo>
                  <a:cubicBezTo>
                    <a:pt x="41" y="307"/>
                    <a:pt x="41" y="307"/>
                    <a:pt x="41" y="307"/>
                  </a:cubicBezTo>
                  <a:cubicBezTo>
                    <a:pt x="44" y="296"/>
                    <a:pt x="50" y="287"/>
                    <a:pt x="57" y="279"/>
                  </a:cubicBezTo>
                  <a:cubicBezTo>
                    <a:pt x="225" y="111"/>
                    <a:pt x="225" y="111"/>
                    <a:pt x="225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6" y="109"/>
                    <a:pt x="226" y="109"/>
                    <a:pt x="226" y="109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25" y="10"/>
                    <a:pt x="350" y="0"/>
                    <a:pt x="380" y="0"/>
                  </a:cubicBezTo>
                  <a:cubicBezTo>
                    <a:pt x="417" y="0"/>
                    <a:pt x="449" y="14"/>
                    <a:pt x="476" y="41"/>
                  </a:cubicBezTo>
                  <a:cubicBezTo>
                    <a:pt x="502" y="67"/>
                    <a:pt x="516" y="97"/>
                    <a:pt x="518" y="130"/>
                  </a:cubicBezTo>
                  <a:close/>
                  <a:moveTo>
                    <a:pt x="128" y="468"/>
                  </a:moveTo>
                  <a:cubicBezTo>
                    <a:pt x="129" y="447"/>
                    <a:pt x="122" y="429"/>
                    <a:pt x="106" y="413"/>
                  </a:cubicBezTo>
                  <a:cubicBezTo>
                    <a:pt x="90" y="397"/>
                    <a:pt x="72" y="390"/>
                    <a:pt x="51" y="391"/>
                  </a:cubicBezTo>
                  <a:cubicBezTo>
                    <a:pt x="35" y="452"/>
                    <a:pt x="35" y="452"/>
                    <a:pt x="35" y="452"/>
                  </a:cubicBezTo>
                  <a:cubicBezTo>
                    <a:pt x="33" y="457"/>
                    <a:pt x="33" y="460"/>
                    <a:pt x="33" y="462"/>
                  </a:cubicBezTo>
                  <a:cubicBezTo>
                    <a:pt x="33" y="468"/>
                    <a:pt x="35" y="474"/>
                    <a:pt x="40" y="479"/>
                  </a:cubicBezTo>
                  <a:cubicBezTo>
                    <a:pt x="45" y="484"/>
                    <a:pt x="50" y="486"/>
                    <a:pt x="57" y="486"/>
                  </a:cubicBezTo>
                  <a:cubicBezTo>
                    <a:pt x="59" y="486"/>
                    <a:pt x="63" y="485"/>
                    <a:pt x="68" y="484"/>
                  </a:cubicBezTo>
                  <a:lnTo>
                    <a:pt x="128" y="468"/>
                  </a:lnTo>
                  <a:close/>
                  <a:moveTo>
                    <a:pt x="204" y="448"/>
                  </a:moveTo>
                  <a:cubicBezTo>
                    <a:pt x="205" y="448"/>
                    <a:pt x="207" y="447"/>
                    <a:pt x="210" y="445"/>
                  </a:cubicBezTo>
                  <a:cubicBezTo>
                    <a:pt x="224" y="429"/>
                    <a:pt x="230" y="409"/>
                    <a:pt x="227" y="386"/>
                  </a:cubicBezTo>
                  <a:cubicBezTo>
                    <a:pt x="224" y="362"/>
                    <a:pt x="214" y="341"/>
                    <a:pt x="196" y="323"/>
                  </a:cubicBezTo>
                  <a:cubicBezTo>
                    <a:pt x="178" y="306"/>
                    <a:pt x="158" y="296"/>
                    <a:pt x="136" y="292"/>
                  </a:cubicBezTo>
                  <a:cubicBezTo>
                    <a:pt x="114" y="289"/>
                    <a:pt x="95" y="293"/>
                    <a:pt x="78" y="305"/>
                  </a:cubicBezTo>
                  <a:cubicBezTo>
                    <a:pt x="76" y="308"/>
                    <a:pt x="74" y="312"/>
                    <a:pt x="72" y="316"/>
                  </a:cubicBezTo>
                  <a:cubicBezTo>
                    <a:pt x="56" y="374"/>
                    <a:pt x="56" y="374"/>
                    <a:pt x="56" y="374"/>
                  </a:cubicBezTo>
                  <a:cubicBezTo>
                    <a:pt x="79" y="375"/>
                    <a:pt x="99" y="384"/>
                    <a:pt x="117" y="402"/>
                  </a:cubicBezTo>
                  <a:cubicBezTo>
                    <a:pt x="134" y="419"/>
                    <a:pt x="143" y="440"/>
                    <a:pt x="144" y="464"/>
                  </a:cubicBezTo>
                  <a:lnTo>
                    <a:pt x="204" y="448"/>
                  </a:lnTo>
                  <a:close/>
                  <a:moveTo>
                    <a:pt x="323" y="115"/>
                  </a:moveTo>
                  <a:cubicBezTo>
                    <a:pt x="293" y="108"/>
                    <a:pt x="268" y="114"/>
                    <a:pt x="248" y="133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39" y="259"/>
                    <a:pt x="155" y="262"/>
                    <a:pt x="170" y="268"/>
                  </a:cubicBezTo>
                  <a:lnTo>
                    <a:pt x="323" y="115"/>
                  </a:lnTo>
                  <a:close/>
                  <a:moveTo>
                    <a:pt x="394" y="173"/>
                  </a:moveTo>
                  <a:cubicBezTo>
                    <a:pt x="389" y="162"/>
                    <a:pt x="382" y="153"/>
                    <a:pt x="374" y="145"/>
                  </a:cubicBezTo>
                  <a:cubicBezTo>
                    <a:pt x="364" y="135"/>
                    <a:pt x="352" y="127"/>
                    <a:pt x="340" y="121"/>
                  </a:cubicBezTo>
                  <a:cubicBezTo>
                    <a:pt x="186" y="276"/>
                    <a:pt x="186" y="276"/>
                    <a:pt x="186" y="276"/>
                  </a:cubicBezTo>
                  <a:cubicBezTo>
                    <a:pt x="198" y="283"/>
                    <a:pt x="210" y="291"/>
                    <a:pt x="219" y="300"/>
                  </a:cubicBezTo>
                  <a:cubicBezTo>
                    <a:pt x="226" y="307"/>
                    <a:pt x="234" y="316"/>
                    <a:pt x="240" y="328"/>
                  </a:cubicBezTo>
                  <a:lnTo>
                    <a:pt x="394" y="173"/>
                  </a:lnTo>
                  <a:close/>
                  <a:moveTo>
                    <a:pt x="260" y="398"/>
                  </a:moveTo>
                  <a:cubicBezTo>
                    <a:pt x="385" y="271"/>
                    <a:pt x="385" y="271"/>
                    <a:pt x="385" y="271"/>
                  </a:cubicBezTo>
                  <a:cubicBezTo>
                    <a:pt x="385" y="270"/>
                    <a:pt x="385" y="270"/>
                    <a:pt x="385" y="270"/>
                  </a:cubicBezTo>
                  <a:cubicBezTo>
                    <a:pt x="406" y="249"/>
                    <a:pt x="411" y="222"/>
                    <a:pt x="401" y="189"/>
                  </a:cubicBezTo>
                  <a:cubicBezTo>
                    <a:pt x="248" y="343"/>
                    <a:pt x="248" y="343"/>
                    <a:pt x="248" y="343"/>
                  </a:cubicBezTo>
                  <a:cubicBezTo>
                    <a:pt x="255" y="357"/>
                    <a:pt x="258" y="371"/>
                    <a:pt x="260" y="386"/>
                  </a:cubicBezTo>
                  <a:cubicBezTo>
                    <a:pt x="260" y="387"/>
                    <a:pt x="260" y="391"/>
                    <a:pt x="260" y="398"/>
                  </a:cubicBezTo>
                  <a:close/>
                  <a:moveTo>
                    <a:pt x="486" y="133"/>
                  </a:moveTo>
                  <a:cubicBezTo>
                    <a:pt x="484" y="107"/>
                    <a:pt x="474" y="84"/>
                    <a:pt x="454" y="65"/>
                  </a:cubicBezTo>
                  <a:cubicBezTo>
                    <a:pt x="432" y="43"/>
                    <a:pt x="408" y="32"/>
                    <a:pt x="380" y="32"/>
                  </a:cubicBezTo>
                  <a:cubicBezTo>
                    <a:pt x="359" y="32"/>
                    <a:pt x="342" y="39"/>
                    <a:pt x="327" y="54"/>
                  </a:cubicBezTo>
                  <a:cubicBezTo>
                    <a:pt x="301" y="80"/>
                    <a:pt x="301" y="80"/>
                    <a:pt x="301" y="80"/>
                  </a:cubicBezTo>
                  <a:cubicBezTo>
                    <a:pt x="338" y="80"/>
                    <a:pt x="370" y="94"/>
                    <a:pt x="397" y="121"/>
                  </a:cubicBezTo>
                  <a:cubicBezTo>
                    <a:pt x="422" y="146"/>
                    <a:pt x="435" y="175"/>
                    <a:pt x="438" y="207"/>
                  </a:cubicBezTo>
                  <a:cubicBezTo>
                    <a:pt x="438" y="214"/>
                    <a:pt x="438" y="218"/>
                    <a:pt x="438" y="219"/>
                  </a:cubicBezTo>
                  <a:cubicBezTo>
                    <a:pt x="465" y="190"/>
                    <a:pt x="465" y="190"/>
                    <a:pt x="465" y="190"/>
                  </a:cubicBezTo>
                  <a:cubicBezTo>
                    <a:pt x="481" y="175"/>
                    <a:pt x="488" y="155"/>
                    <a:pt x="486" y="133"/>
                  </a:cubicBezTo>
                  <a:close/>
                </a:path>
              </a:pathLst>
            </a:custGeom>
            <a:solidFill>
              <a:srgbClr val="3C3D47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ru-RU" sz="900"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73" name="Shape 759"/>
            <p:cNvSpPr/>
            <p:nvPr/>
          </p:nvSpPr>
          <p:spPr>
            <a:xfrm>
              <a:off x="6172715" y="3111477"/>
              <a:ext cx="793979" cy="793979"/>
            </a:xfrm>
            <a:prstGeom prst="ellips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74" name="Shape 787"/>
            <p:cNvSpPr/>
            <p:nvPr/>
          </p:nvSpPr>
          <p:spPr>
            <a:xfrm rot="1836656">
              <a:off x="6840617" y="3529130"/>
              <a:ext cx="263156" cy="26315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75" name="Shape 781"/>
            <p:cNvSpPr/>
            <p:nvPr/>
          </p:nvSpPr>
          <p:spPr>
            <a:xfrm rot="1742089">
              <a:off x="5228528" y="2170029"/>
              <a:ext cx="613791" cy="6137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76" name="Shape 782"/>
            <p:cNvSpPr/>
            <p:nvPr/>
          </p:nvSpPr>
          <p:spPr>
            <a:xfrm>
              <a:off x="4981980" y="2592699"/>
              <a:ext cx="635001" cy="63500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77" name="Freeform 8"/>
            <p:cNvSpPr>
              <a:spLocks noEditPoints="1"/>
            </p:cNvSpPr>
            <p:nvPr/>
          </p:nvSpPr>
          <p:spPr bwMode="auto">
            <a:xfrm>
              <a:off x="6365082" y="3269746"/>
              <a:ext cx="432761" cy="433187"/>
            </a:xfrm>
            <a:custGeom>
              <a:avLst/>
              <a:gdLst>
                <a:gd name="T0" fmla="*/ 517 w 517"/>
                <a:gd name="T1" fmla="*/ 194 h 517"/>
                <a:gd name="T2" fmla="*/ 461 w 517"/>
                <a:gd name="T3" fmla="*/ 331 h 517"/>
                <a:gd name="T4" fmla="*/ 323 w 517"/>
                <a:gd name="T5" fmla="*/ 388 h 517"/>
                <a:gd name="T6" fmla="*/ 232 w 517"/>
                <a:gd name="T7" fmla="*/ 366 h 517"/>
                <a:gd name="T8" fmla="*/ 98 w 517"/>
                <a:gd name="T9" fmla="*/ 500 h 517"/>
                <a:gd name="T10" fmla="*/ 57 w 517"/>
                <a:gd name="T11" fmla="*/ 517 h 517"/>
                <a:gd name="T12" fmla="*/ 17 w 517"/>
                <a:gd name="T13" fmla="*/ 500 h 517"/>
                <a:gd name="T14" fmla="*/ 0 w 517"/>
                <a:gd name="T15" fmla="*/ 460 h 517"/>
                <a:gd name="T16" fmla="*/ 17 w 517"/>
                <a:gd name="T17" fmla="*/ 419 h 517"/>
                <a:gd name="T18" fmla="*/ 152 w 517"/>
                <a:gd name="T19" fmla="*/ 285 h 517"/>
                <a:gd name="T20" fmla="*/ 129 w 517"/>
                <a:gd name="T21" fmla="*/ 194 h 517"/>
                <a:gd name="T22" fmla="*/ 186 w 517"/>
                <a:gd name="T23" fmla="*/ 57 h 517"/>
                <a:gd name="T24" fmla="*/ 323 w 517"/>
                <a:gd name="T25" fmla="*/ 0 h 517"/>
                <a:gd name="T26" fmla="*/ 461 w 517"/>
                <a:gd name="T27" fmla="*/ 57 h 517"/>
                <a:gd name="T28" fmla="*/ 517 w 517"/>
                <a:gd name="T29" fmla="*/ 194 h 517"/>
                <a:gd name="T30" fmla="*/ 208 w 517"/>
                <a:gd name="T31" fmla="*/ 349 h 517"/>
                <a:gd name="T32" fmla="*/ 168 w 517"/>
                <a:gd name="T33" fmla="*/ 309 h 517"/>
                <a:gd name="T34" fmla="*/ 37 w 517"/>
                <a:gd name="T35" fmla="*/ 439 h 517"/>
                <a:gd name="T36" fmla="*/ 28 w 517"/>
                <a:gd name="T37" fmla="*/ 460 h 517"/>
                <a:gd name="T38" fmla="*/ 37 w 517"/>
                <a:gd name="T39" fmla="*/ 480 h 517"/>
                <a:gd name="T40" fmla="*/ 57 w 517"/>
                <a:gd name="T41" fmla="*/ 489 h 517"/>
                <a:gd name="T42" fmla="*/ 78 w 517"/>
                <a:gd name="T43" fmla="*/ 480 h 517"/>
                <a:gd name="T44" fmla="*/ 208 w 517"/>
                <a:gd name="T45" fmla="*/ 349 h 517"/>
                <a:gd name="T46" fmla="*/ 485 w 517"/>
                <a:gd name="T47" fmla="*/ 194 h 517"/>
                <a:gd name="T48" fmla="*/ 437 w 517"/>
                <a:gd name="T49" fmla="*/ 80 h 517"/>
                <a:gd name="T50" fmla="*/ 323 w 517"/>
                <a:gd name="T51" fmla="*/ 32 h 517"/>
                <a:gd name="T52" fmla="*/ 209 w 517"/>
                <a:gd name="T53" fmla="*/ 80 h 517"/>
                <a:gd name="T54" fmla="*/ 162 w 517"/>
                <a:gd name="T55" fmla="*/ 194 h 517"/>
                <a:gd name="T56" fmla="*/ 209 w 517"/>
                <a:gd name="T57" fmla="*/ 308 h 517"/>
                <a:gd name="T58" fmla="*/ 323 w 517"/>
                <a:gd name="T59" fmla="*/ 355 h 517"/>
                <a:gd name="T60" fmla="*/ 437 w 517"/>
                <a:gd name="T61" fmla="*/ 308 h 517"/>
                <a:gd name="T62" fmla="*/ 485 w 517"/>
                <a:gd name="T63" fmla="*/ 194 h 517"/>
                <a:gd name="T64" fmla="*/ 243 w 517"/>
                <a:gd name="T65" fmla="*/ 114 h 517"/>
                <a:gd name="T66" fmla="*/ 210 w 517"/>
                <a:gd name="T67" fmla="*/ 194 h 517"/>
                <a:gd name="T68" fmla="*/ 218 w 517"/>
                <a:gd name="T69" fmla="*/ 202 h 517"/>
                <a:gd name="T70" fmla="*/ 226 w 517"/>
                <a:gd name="T71" fmla="*/ 194 h 517"/>
                <a:gd name="T72" fmla="*/ 255 w 517"/>
                <a:gd name="T73" fmla="*/ 125 h 517"/>
                <a:gd name="T74" fmla="*/ 323 w 517"/>
                <a:gd name="T75" fmla="*/ 97 h 517"/>
                <a:gd name="T76" fmla="*/ 331 w 517"/>
                <a:gd name="T77" fmla="*/ 89 h 517"/>
                <a:gd name="T78" fmla="*/ 323 w 517"/>
                <a:gd name="T79" fmla="*/ 81 h 517"/>
                <a:gd name="T80" fmla="*/ 243 w 517"/>
                <a:gd name="T81" fmla="*/ 11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7" h="517">
                  <a:moveTo>
                    <a:pt x="517" y="194"/>
                  </a:moveTo>
                  <a:cubicBezTo>
                    <a:pt x="517" y="248"/>
                    <a:pt x="498" y="294"/>
                    <a:pt x="461" y="331"/>
                  </a:cubicBezTo>
                  <a:cubicBezTo>
                    <a:pt x="423" y="369"/>
                    <a:pt x="377" y="388"/>
                    <a:pt x="323" y="388"/>
                  </a:cubicBezTo>
                  <a:cubicBezTo>
                    <a:pt x="291" y="388"/>
                    <a:pt x="261" y="380"/>
                    <a:pt x="232" y="366"/>
                  </a:cubicBezTo>
                  <a:cubicBezTo>
                    <a:pt x="98" y="500"/>
                    <a:pt x="98" y="500"/>
                    <a:pt x="98" y="500"/>
                  </a:cubicBezTo>
                  <a:cubicBezTo>
                    <a:pt x="87" y="511"/>
                    <a:pt x="73" y="517"/>
                    <a:pt x="57" y="517"/>
                  </a:cubicBezTo>
                  <a:cubicBezTo>
                    <a:pt x="41" y="517"/>
                    <a:pt x="28" y="511"/>
                    <a:pt x="17" y="500"/>
                  </a:cubicBezTo>
                  <a:cubicBezTo>
                    <a:pt x="6" y="489"/>
                    <a:pt x="0" y="476"/>
                    <a:pt x="0" y="460"/>
                  </a:cubicBezTo>
                  <a:cubicBezTo>
                    <a:pt x="0" y="444"/>
                    <a:pt x="6" y="431"/>
                    <a:pt x="17" y="419"/>
                  </a:cubicBezTo>
                  <a:cubicBezTo>
                    <a:pt x="152" y="285"/>
                    <a:pt x="152" y="285"/>
                    <a:pt x="152" y="285"/>
                  </a:cubicBezTo>
                  <a:cubicBezTo>
                    <a:pt x="137" y="256"/>
                    <a:pt x="129" y="226"/>
                    <a:pt x="129" y="194"/>
                  </a:cubicBezTo>
                  <a:cubicBezTo>
                    <a:pt x="129" y="141"/>
                    <a:pt x="148" y="95"/>
                    <a:pt x="186" y="57"/>
                  </a:cubicBezTo>
                  <a:cubicBezTo>
                    <a:pt x="224" y="19"/>
                    <a:pt x="269" y="0"/>
                    <a:pt x="323" y="0"/>
                  </a:cubicBezTo>
                  <a:cubicBezTo>
                    <a:pt x="377" y="0"/>
                    <a:pt x="423" y="19"/>
                    <a:pt x="461" y="57"/>
                  </a:cubicBezTo>
                  <a:cubicBezTo>
                    <a:pt x="498" y="95"/>
                    <a:pt x="517" y="141"/>
                    <a:pt x="517" y="194"/>
                  </a:cubicBezTo>
                  <a:close/>
                  <a:moveTo>
                    <a:pt x="208" y="349"/>
                  </a:moveTo>
                  <a:cubicBezTo>
                    <a:pt x="193" y="338"/>
                    <a:pt x="179" y="324"/>
                    <a:pt x="168" y="309"/>
                  </a:cubicBezTo>
                  <a:cubicBezTo>
                    <a:pt x="37" y="439"/>
                    <a:pt x="37" y="439"/>
                    <a:pt x="37" y="439"/>
                  </a:cubicBezTo>
                  <a:cubicBezTo>
                    <a:pt x="31" y="445"/>
                    <a:pt x="28" y="452"/>
                    <a:pt x="28" y="460"/>
                  </a:cubicBezTo>
                  <a:cubicBezTo>
                    <a:pt x="28" y="468"/>
                    <a:pt x="31" y="474"/>
                    <a:pt x="37" y="480"/>
                  </a:cubicBezTo>
                  <a:cubicBezTo>
                    <a:pt x="43" y="486"/>
                    <a:pt x="49" y="489"/>
                    <a:pt x="57" y="489"/>
                  </a:cubicBezTo>
                  <a:cubicBezTo>
                    <a:pt x="65" y="489"/>
                    <a:pt x="72" y="486"/>
                    <a:pt x="78" y="480"/>
                  </a:cubicBezTo>
                  <a:lnTo>
                    <a:pt x="208" y="349"/>
                  </a:lnTo>
                  <a:close/>
                  <a:moveTo>
                    <a:pt x="485" y="194"/>
                  </a:moveTo>
                  <a:cubicBezTo>
                    <a:pt x="485" y="149"/>
                    <a:pt x="469" y="111"/>
                    <a:pt x="437" y="80"/>
                  </a:cubicBezTo>
                  <a:cubicBezTo>
                    <a:pt x="406" y="48"/>
                    <a:pt x="368" y="32"/>
                    <a:pt x="323" y="32"/>
                  </a:cubicBezTo>
                  <a:cubicBezTo>
                    <a:pt x="279" y="32"/>
                    <a:pt x="241" y="48"/>
                    <a:pt x="209" y="80"/>
                  </a:cubicBezTo>
                  <a:cubicBezTo>
                    <a:pt x="177" y="111"/>
                    <a:pt x="162" y="149"/>
                    <a:pt x="162" y="194"/>
                  </a:cubicBezTo>
                  <a:cubicBezTo>
                    <a:pt x="162" y="238"/>
                    <a:pt x="177" y="276"/>
                    <a:pt x="209" y="308"/>
                  </a:cubicBezTo>
                  <a:cubicBezTo>
                    <a:pt x="241" y="340"/>
                    <a:pt x="279" y="355"/>
                    <a:pt x="323" y="355"/>
                  </a:cubicBezTo>
                  <a:cubicBezTo>
                    <a:pt x="368" y="355"/>
                    <a:pt x="406" y="340"/>
                    <a:pt x="437" y="308"/>
                  </a:cubicBezTo>
                  <a:cubicBezTo>
                    <a:pt x="469" y="276"/>
                    <a:pt x="485" y="238"/>
                    <a:pt x="485" y="194"/>
                  </a:cubicBezTo>
                  <a:close/>
                  <a:moveTo>
                    <a:pt x="243" y="114"/>
                  </a:moveTo>
                  <a:cubicBezTo>
                    <a:pt x="221" y="136"/>
                    <a:pt x="210" y="163"/>
                    <a:pt x="210" y="194"/>
                  </a:cubicBezTo>
                  <a:cubicBezTo>
                    <a:pt x="210" y="199"/>
                    <a:pt x="213" y="202"/>
                    <a:pt x="218" y="202"/>
                  </a:cubicBezTo>
                  <a:cubicBezTo>
                    <a:pt x="224" y="202"/>
                    <a:pt x="226" y="199"/>
                    <a:pt x="226" y="194"/>
                  </a:cubicBezTo>
                  <a:cubicBezTo>
                    <a:pt x="226" y="167"/>
                    <a:pt x="236" y="144"/>
                    <a:pt x="255" y="125"/>
                  </a:cubicBezTo>
                  <a:cubicBezTo>
                    <a:pt x="273" y="106"/>
                    <a:pt x="296" y="97"/>
                    <a:pt x="323" y="97"/>
                  </a:cubicBezTo>
                  <a:cubicBezTo>
                    <a:pt x="329" y="97"/>
                    <a:pt x="331" y="94"/>
                    <a:pt x="331" y="89"/>
                  </a:cubicBezTo>
                  <a:cubicBezTo>
                    <a:pt x="331" y="83"/>
                    <a:pt x="329" y="81"/>
                    <a:pt x="323" y="81"/>
                  </a:cubicBezTo>
                  <a:cubicBezTo>
                    <a:pt x="292" y="81"/>
                    <a:pt x="266" y="92"/>
                    <a:pt x="243" y="114"/>
                  </a:cubicBezTo>
                  <a:close/>
                </a:path>
              </a:pathLst>
            </a:custGeom>
            <a:solidFill>
              <a:srgbClr val="3C3D47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ru-RU" sz="900"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78" name="Shape 778"/>
            <p:cNvSpPr/>
            <p:nvPr/>
          </p:nvSpPr>
          <p:spPr>
            <a:xfrm rot="1643011">
              <a:off x="6289294" y="3604559"/>
              <a:ext cx="560820" cy="5608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79" name="Shape 779"/>
            <p:cNvSpPr/>
            <p:nvPr/>
          </p:nvSpPr>
          <p:spPr>
            <a:xfrm>
              <a:off x="5073934" y="3114452"/>
              <a:ext cx="843317" cy="84331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80" name="Freeform 28"/>
            <p:cNvSpPr>
              <a:spLocks noEditPoints="1"/>
            </p:cNvSpPr>
            <p:nvPr/>
          </p:nvSpPr>
          <p:spPr bwMode="auto">
            <a:xfrm rot="19649632">
              <a:off x="5333602" y="3267024"/>
              <a:ext cx="338305" cy="492650"/>
            </a:xfrm>
            <a:custGeom>
              <a:avLst/>
              <a:gdLst>
                <a:gd name="T0" fmla="*/ 356 w 356"/>
                <a:gd name="T1" fmla="*/ 178 h 518"/>
                <a:gd name="T2" fmla="*/ 341 w 356"/>
                <a:gd name="T3" fmla="*/ 241 h 518"/>
                <a:gd name="T4" fmla="*/ 304 w 356"/>
                <a:gd name="T5" fmla="*/ 314 h 518"/>
                <a:gd name="T6" fmla="*/ 275 w 356"/>
                <a:gd name="T7" fmla="*/ 373 h 518"/>
                <a:gd name="T8" fmla="*/ 259 w 356"/>
                <a:gd name="T9" fmla="*/ 423 h 518"/>
                <a:gd name="T10" fmla="*/ 246 w 356"/>
                <a:gd name="T11" fmla="*/ 465 h 518"/>
                <a:gd name="T12" fmla="*/ 233 w 356"/>
                <a:gd name="T13" fmla="*/ 492 h 518"/>
                <a:gd name="T14" fmla="*/ 211 w 356"/>
                <a:gd name="T15" fmla="*/ 513 h 518"/>
                <a:gd name="T16" fmla="*/ 178 w 356"/>
                <a:gd name="T17" fmla="*/ 518 h 518"/>
                <a:gd name="T18" fmla="*/ 145 w 356"/>
                <a:gd name="T19" fmla="*/ 513 h 518"/>
                <a:gd name="T20" fmla="*/ 124 w 356"/>
                <a:gd name="T21" fmla="*/ 492 h 518"/>
                <a:gd name="T22" fmla="*/ 110 w 356"/>
                <a:gd name="T23" fmla="*/ 465 h 518"/>
                <a:gd name="T24" fmla="*/ 97 w 356"/>
                <a:gd name="T25" fmla="*/ 423 h 518"/>
                <a:gd name="T26" fmla="*/ 81 w 356"/>
                <a:gd name="T27" fmla="*/ 373 h 518"/>
                <a:gd name="T28" fmla="*/ 52 w 356"/>
                <a:gd name="T29" fmla="*/ 313 h 518"/>
                <a:gd name="T30" fmla="*/ 15 w 356"/>
                <a:gd name="T31" fmla="*/ 241 h 518"/>
                <a:gd name="T32" fmla="*/ 0 w 356"/>
                <a:gd name="T33" fmla="*/ 178 h 518"/>
                <a:gd name="T34" fmla="*/ 52 w 356"/>
                <a:gd name="T35" fmla="*/ 52 h 518"/>
                <a:gd name="T36" fmla="*/ 178 w 356"/>
                <a:gd name="T37" fmla="*/ 0 h 518"/>
                <a:gd name="T38" fmla="*/ 304 w 356"/>
                <a:gd name="T39" fmla="*/ 52 h 518"/>
                <a:gd name="T40" fmla="*/ 356 w 356"/>
                <a:gd name="T41" fmla="*/ 178 h 518"/>
                <a:gd name="T42" fmla="*/ 281 w 356"/>
                <a:gd name="T43" fmla="*/ 288 h 518"/>
                <a:gd name="T44" fmla="*/ 324 w 356"/>
                <a:gd name="T45" fmla="*/ 178 h 518"/>
                <a:gd name="T46" fmla="*/ 281 w 356"/>
                <a:gd name="T47" fmla="*/ 75 h 518"/>
                <a:gd name="T48" fmla="*/ 178 w 356"/>
                <a:gd name="T49" fmla="*/ 32 h 518"/>
                <a:gd name="T50" fmla="*/ 75 w 356"/>
                <a:gd name="T51" fmla="*/ 75 h 518"/>
                <a:gd name="T52" fmla="*/ 32 w 356"/>
                <a:gd name="T53" fmla="*/ 178 h 518"/>
                <a:gd name="T54" fmla="*/ 75 w 356"/>
                <a:gd name="T55" fmla="*/ 288 h 518"/>
                <a:gd name="T56" fmla="*/ 102 w 356"/>
                <a:gd name="T57" fmla="*/ 340 h 518"/>
                <a:gd name="T58" fmla="*/ 254 w 356"/>
                <a:gd name="T59" fmla="*/ 340 h 518"/>
                <a:gd name="T60" fmla="*/ 281 w 356"/>
                <a:gd name="T61" fmla="*/ 288 h 518"/>
                <a:gd name="T62" fmla="*/ 109 w 356"/>
                <a:gd name="T63" fmla="*/ 109 h 518"/>
                <a:gd name="T64" fmla="*/ 81 w 356"/>
                <a:gd name="T65" fmla="*/ 178 h 518"/>
                <a:gd name="T66" fmla="*/ 89 w 356"/>
                <a:gd name="T67" fmla="*/ 186 h 518"/>
                <a:gd name="T68" fmla="*/ 97 w 356"/>
                <a:gd name="T69" fmla="*/ 178 h 518"/>
                <a:gd name="T70" fmla="*/ 121 w 356"/>
                <a:gd name="T71" fmla="*/ 121 h 518"/>
                <a:gd name="T72" fmla="*/ 178 w 356"/>
                <a:gd name="T73" fmla="*/ 97 h 518"/>
                <a:gd name="T74" fmla="*/ 186 w 356"/>
                <a:gd name="T75" fmla="*/ 89 h 518"/>
                <a:gd name="T76" fmla="*/ 178 w 356"/>
                <a:gd name="T77" fmla="*/ 81 h 518"/>
                <a:gd name="T78" fmla="*/ 109 w 356"/>
                <a:gd name="T79" fmla="*/ 109 h 518"/>
                <a:gd name="T80" fmla="*/ 236 w 356"/>
                <a:gd name="T81" fmla="*/ 390 h 518"/>
                <a:gd name="T82" fmla="*/ 241 w 356"/>
                <a:gd name="T83" fmla="*/ 372 h 518"/>
                <a:gd name="T84" fmla="*/ 115 w 356"/>
                <a:gd name="T85" fmla="*/ 372 h 518"/>
                <a:gd name="T86" fmla="*/ 125 w 356"/>
                <a:gd name="T87" fmla="*/ 404 h 518"/>
                <a:gd name="T88" fmla="*/ 236 w 356"/>
                <a:gd name="T89" fmla="*/ 390 h 518"/>
                <a:gd name="T90" fmla="*/ 226 w 356"/>
                <a:gd name="T91" fmla="*/ 421 h 518"/>
                <a:gd name="T92" fmla="*/ 228 w 356"/>
                <a:gd name="T93" fmla="*/ 413 h 518"/>
                <a:gd name="T94" fmla="*/ 230 w 356"/>
                <a:gd name="T95" fmla="*/ 407 h 518"/>
                <a:gd name="T96" fmla="*/ 129 w 356"/>
                <a:gd name="T97" fmla="*/ 419 h 518"/>
                <a:gd name="T98" fmla="*/ 130 w 356"/>
                <a:gd name="T99" fmla="*/ 419 h 518"/>
                <a:gd name="T100" fmla="*/ 140 w 356"/>
                <a:gd name="T101" fmla="*/ 450 h 518"/>
                <a:gd name="T102" fmla="*/ 220 w 356"/>
                <a:gd name="T103" fmla="*/ 440 h 518"/>
                <a:gd name="T104" fmla="*/ 226 w 356"/>
                <a:gd name="T105" fmla="*/ 421 h 518"/>
                <a:gd name="T106" fmla="*/ 200 w 356"/>
                <a:gd name="T107" fmla="*/ 481 h 518"/>
                <a:gd name="T108" fmla="*/ 214 w 356"/>
                <a:gd name="T109" fmla="*/ 458 h 518"/>
                <a:gd name="T110" fmla="*/ 146 w 356"/>
                <a:gd name="T111" fmla="*/ 466 h 518"/>
                <a:gd name="T112" fmla="*/ 158 w 356"/>
                <a:gd name="T113" fmla="*/ 482 h 518"/>
                <a:gd name="T114" fmla="*/ 178 w 356"/>
                <a:gd name="T115" fmla="*/ 486 h 518"/>
                <a:gd name="T116" fmla="*/ 200 w 356"/>
                <a:gd name="T117" fmla="*/ 481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6" h="518">
                  <a:moveTo>
                    <a:pt x="356" y="178"/>
                  </a:moveTo>
                  <a:cubicBezTo>
                    <a:pt x="356" y="197"/>
                    <a:pt x="351" y="218"/>
                    <a:pt x="341" y="241"/>
                  </a:cubicBezTo>
                  <a:cubicBezTo>
                    <a:pt x="331" y="264"/>
                    <a:pt x="319" y="288"/>
                    <a:pt x="304" y="314"/>
                  </a:cubicBezTo>
                  <a:cubicBezTo>
                    <a:pt x="290" y="339"/>
                    <a:pt x="280" y="359"/>
                    <a:pt x="275" y="373"/>
                  </a:cubicBezTo>
                  <a:cubicBezTo>
                    <a:pt x="270" y="387"/>
                    <a:pt x="264" y="403"/>
                    <a:pt x="259" y="423"/>
                  </a:cubicBezTo>
                  <a:cubicBezTo>
                    <a:pt x="254" y="442"/>
                    <a:pt x="249" y="456"/>
                    <a:pt x="246" y="465"/>
                  </a:cubicBezTo>
                  <a:cubicBezTo>
                    <a:pt x="243" y="473"/>
                    <a:pt x="239" y="483"/>
                    <a:pt x="233" y="492"/>
                  </a:cubicBezTo>
                  <a:cubicBezTo>
                    <a:pt x="227" y="502"/>
                    <a:pt x="219" y="509"/>
                    <a:pt x="211" y="513"/>
                  </a:cubicBezTo>
                  <a:cubicBezTo>
                    <a:pt x="202" y="516"/>
                    <a:pt x="192" y="518"/>
                    <a:pt x="178" y="518"/>
                  </a:cubicBezTo>
                  <a:cubicBezTo>
                    <a:pt x="165" y="518"/>
                    <a:pt x="154" y="516"/>
                    <a:pt x="145" y="513"/>
                  </a:cubicBezTo>
                  <a:cubicBezTo>
                    <a:pt x="137" y="509"/>
                    <a:pt x="130" y="502"/>
                    <a:pt x="124" y="492"/>
                  </a:cubicBezTo>
                  <a:cubicBezTo>
                    <a:pt x="118" y="483"/>
                    <a:pt x="114" y="473"/>
                    <a:pt x="110" y="465"/>
                  </a:cubicBezTo>
                  <a:cubicBezTo>
                    <a:pt x="107" y="456"/>
                    <a:pt x="102" y="442"/>
                    <a:pt x="97" y="423"/>
                  </a:cubicBezTo>
                  <a:cubicBezTo>
                    <a:pt x="92" y="403"/>
                    <a:pt x="86" y="387"/>
                    <a:pt x="81" y="373"/>
                  </a:cubicBezTo>
                  <a:cubicBezTo>
                    <a:pt x="76" y="359"/>
                    <a:pt x="66" y="339"/>
                    <a:pt x="52" y="313"/>
                  </a:cubicBezTo>
                  <a:cubicBezTo>
                    <a:pt x="37" y="288"/>
                    <a:pt x="25" y="264"/>
                    <a:pt x="15" y="241"/>
                  </a:cubicBezTo>
                  <a:cubicBezTo>
                    <a:pt x="5" y="218"/>
                    <a:pt x="0" y="197"/>
                    <a:pt x="0" y="178"/>
                  </a:cubicBezTo>
                  <a:cubicBezTo>
                    <a:pt x="0" y="129"/>
                    <a:pt x="17" y="87"/>
                    <a:pt x="52" y="52"/>
                  </a:cubicBezTo>
                  <a:cubicBezTo>
                    <a:pt x="87" y="17"/>
                    <a:pt x="129" y="0"/>
                    <a:pt x="178" y="0"/>
                  </a:cubicBezTo>
                  <a:cubicBezTo>
                    <a:pt x="227" y="0"/>
                    <a:pt x="269" y="17"/>
                    <a:pt x="304" y="52"/>
                  </a:cubicBezTo>
                  <a:cubicBezTo>
                    <a:pt x="339" y="87"/>
                    <a:pt x="356" y="129"/>
                    <a:pt x="356" y="178"/>
                  </a:cubicBezTo>
                  <a:close/>
                  <a:moveTo>
                    <a:pt x="281" y="288"/>
                  </a:moveTo>
                  <a:cubicBezTo>
                    <a:pt x="310" y="236"/>
                    <a:pt x="324" y="200"/>
                    <a:pt x="324" y="178"/>
                  </a:cubicBezTo>
                  <a:cubicBezTo>
                    <a:pt x="324" y="138"/>
                    <a:pt x="310" y="103"/>
                    <a:pt x="281" y="75"/>
                  </a:cubicBezTo>
                  <a:cubicBezTo>
                    <a:pt x="253" y="46"/>
                    <a:pt x="219" y="32"/>
                    <a:pt x="178" y="32"/>
                  </a:cubicBezTo>
                  <a:cubicBezTo>
                    <a:pt x="138" y="32"/>
                    <a:pt x="103" y="46"/>
                    <a:pt x="75" y="75"/>
                  </a:cubicBezTo>
                  <a:cubicBezTo>
                    <a:pt x="46" y="103"/>
                    <a:pt x="32" y="138"/>
                    <a:pt x="32" y="178"/>
                  </a:cubicBezTo>
                  <a:cubicBezTo>
                    <a:pt x="32" y="200"/>
                    <a:pt x="46" y="237"/>
                    <a:pt x="75" y="288"/>
                  </a:cubicBezTo>
                  <a:cubicBezTo>
                    <a:pt x="88" y="311"/>
                    <a:pt x="97" y="328"/>
                    <a:pt x="102" y="340"/>
                  </a:cubicBezTo>
                  <a:cubicBezTo>
                    <a:pt x="254" y="340"/>
                    <a:pt x="254" y="340"/>
                    <a:pt x="254" y="340"/>
                  </a:cubicBezTo>
                  <a:cubicBezTo>
                    <a:pt x="259" y="328"/>
                    <a:pt x="268" y="311"/>
                    <a:pt x="281" y="288"/>
                  </a:cubicBezTo>
                  <a:close/>
                  <a:moveTo>
                    <a:pt x="109" y="109"/>
                  </a:moveTo>
                  <a:cubicBezTo>
                    <a:pt x="90" y="128"/>
                    <a:pt x="81" y="151"/>
                    <a:pt x="81" y="178"/>
                  </a:cubicBezTo>
                  <a:cubicBezTo>
                    <a:pt x="81" y="183"/>
                    <a:pt x="84" y="186"/>
                    <a:pt x="89" y="186"/>
                  </a:cubicBezTo>
                  <a:cubicBezTo>
                    <a:pt x="94" y="186"/>
                    <a:pt x="97" y="183"/>
                    <a:pt x="97" y="178"/>
                  </a:cubicBezTo>
                  <a:cubicBezTo>
                    <a:pt x="97" y="156"/>
                    <a:pt x="105" y="137"/>
                    <a:pt x="121" y="121"/>
                  </a:cubicBezTo>
                  <a:cubicBezTo>
                    <a:pt x="137" y="105"/>
                    <a:pt x="156" y="97"/>
                    <a:pt x="178" y="97"/>
                  </a:cubicBezTo>
                  <a:cubicBezTo>
                    <a:pt x="183" y="97"/>
                    <a:pt x="186" y="94"/>
                    <a:pt x="186" y="89"/>
                  </a:cubicBezTo>
                  <a:cubicBezTo>
                    <a:pt x="186" y="84"/>
                    <a:pt x="183" y="81"/>
                    <a:pt x="178" y="81"/>
                  </a:cubicBezTo>
                  <a:cubicBezTo>
                    <a:pt x="151" y="81"/>
                    <a:pt x="128" y="90"/>
                    <a:pt x="109" y="109"/>
                  </a:cubicBezTo>
                  <a:close/>
                  <a:moveTo>
                    <a:pt x="236" y="390"/>
                  </a:moveTo>
                  <a:cubicBezTo>
                    <a:pt x="236" y="386"/>
                    <a:pt x="238" y="380"/>
                    <a:pt x="241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9" y="384"/>
                    <a:pt x="123" y="394"/>
                    <a:pt x="125" y="404"/>
                  </a:cubicBezTo>
                  <a:lnTo>
                    <a:pt x="236" y="390"/>
                  </a:lnTo>
                  <a:close/>
                  <a:moveTo>
                    <a:pt x="226" y="421"/>
                  </a:moveTo>
                  <a:cubicBezTo>
                    <a:pt x="226" y="419"/>
                    <a:pt x="227" y="416"/>
                    <a:pt x="228" y="413"/>
                  </a:cubicBezTo>
                  <a:cubicBezTo>
                    <a:pt x="229" y="410"/>
                    <a:pt x="230" y="408"/>
                    <a:pt x="230" y="407"/>
                  </a:cubicBezTo>
                  <a:cubicBezTo>
                    <a:pt x="129" y="419"/>
                    <a:pt x="129" y="419"/>
                    <a:pt x="129" y="419"/>
                  </a:cubicBezTo>
                  <a:cubicBezTo>
                    <a:pt x="130" y="419"/>
                    <a:pt x="130" y="419"/>
                    <a:pt x="130" y="419"/>
                  </a:cubicBezTo>
                  <a:cubicBezTo>
                    <a:pt x="134" y="431"/>
                    <a:pt x="137" y="442"/>
                    <a:pt x="140" y="450"/>
                  </a:cubicBezTo>
                  <a:cubicBezTo>
                    <a:pt x="220" y="440"/>
                    <a:pt x="220" y="440"/>
                    <a:pt x="220" y="440"/>
                  </a:cubicBezTo>
                  <a:cubicBezTo>
                    <a:pt x="222" y="435"/>
                    <a:pt x="224" y="428"/>
                    <a:pt x="226" y="421"/>
                  </a:cubicBezTo>
                  <a:close/>
                  <a:moveTo>
                    <a:pt x="200" y="481"/>
                  </a:moveTo>
                  <a:cubicBezTo>
                    <a:pt x="205" y="477"/>
                    <a:pt x="210" y="470"/>
                    <a:pt x="214" y="458"/>
                  </a:cubicBezTo>
                  <a:cubicBezTo>
                    <a:pt x="146" y="466"/>
                    <a:pt x="146" y="466"/>
                    <a:pt x="146" y="466"/>
                  </a:cubicBezTo>
                  <a:cubicBezTo>
                    <a:pt x="150" y="474"/>
                    <a:pt x="154" y="480"/>
                    <a:pt x="158" y="482"/>
                  </a:cubicBezTo>
                  <a:cubicBezTo>
                    <a:pt x="163" y="485"/>
                    <a:pt x="169" y="486"/>
                    <a:pt x="178" y="486"/>
                  </a:cubicBezTo>
                  <a:cubicBezTo>
                    <a:pt x="188" y="486"/>
                    <a:pt x="196" y="484"/>
                    <a:pt x="200" y="481"/>
                  </a:cubicBezTo>
                  <a:close/>
                </a:path>
              </a:pathLst>
            </a:custGeom>
            <a:solidFill>
              <a:srgbClr val="3C3D47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ru-RU" sz="900"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475266" y="32173"/>
            <a:ext cx="430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python</a:t>
            </a:r>
            <a:r>
              <a:rPr lang="zh-CN" altLang="en-US" sz="3200" dirty="0"/>
              <a:t>运行与调试功能</a:t>
            </a:r>
          </a:p>
        </p:txBody>
      </p:sp>
      <p:sp>
        <p:nvSpPr>
          <p:cNvPr id="181" name="Shape 770"/>
          <p:cNvSpPr/>
          <p:nvPr/>
        </p:nvSpPr>
        <p:spPr>
          <a:xfrm>
            <a:off x="2144317" y="4121899"/>
            <a:ext cx="1168470" cy="360181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3">
                  <a:lumMod val="20000"/>
                  <a:lumOff val="80000"/>
                </a:schemeClr>
              </a:gs>
              <a:gs pos="60000">
                <a:schemeClr val="accent3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dirty="0" smtClean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#</a:t>
            </a:r>
            <a:r>
              <a:rPr lang="en-US" altLang="zh-CN" sz="1100" dirty="0" smtClean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2</a:t>
            </a:r>
            <a:r>
              <a:rPr lang="zh-CN" altLang="en-US" sz="1100" dirty="0" smtClean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代码</a:t>
            </a:r>
            <a:r>
              <a:rPr lang="zh-CN" altLang="en-US" sz="1100" dirty="0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运行</a:t>
            </a:r>
            <a:endParaRPr sz="1100" dirty="0">
              <a:solidFill>
                <a:schemeClr val="lt1"/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82" name="Shape 770"/>
          <p:cNvSpPr/>
          <p:nvPr/>
        </p:nvSpPr>
        <p:spPr>
          <a:xfrm>
            <a:off x="8674339" y="2482229"/>
            <a:ext cx="1168470" cy="360181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3">
                  <a:lumMod val="20000"/>
                  <a:lumOff val="80000"/>
                </a:schemeClr>
              </a:gs>
              <a:gs pos="60000">
                <a:schemeClr val="accent3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dirty="0" smtClean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#</a:t>
            </a:r>
            <a:r>
              <a:rPr lang="en-US" altLang="zh-CN" sz="1100" dirty="0" smtClean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3</a:t>
            </a:r>
            <a:r>
              <a:rPr lang="zh-CN" altLang="en-US" sz="1100" dirty="0" smtClean="0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程序调试</a:t>
            </a:r>
            <a:endParaRPr sz="1100" dirty="0">
              <a:solidFill>
                <a:schemeClr val="lt1"/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83" name="Shape 770"/>
          <p:cNvSpPr/>
          <p:nvPr/>
        </p:nvSpPr>
        <p:spPr>
          <a:xfrm>
            <a:off x="8674339" y="4098317"/>
            <a:ext cx="1168470" cy="360181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3">
                  <a:lumMod val="20000"/>
                  <a:lumOff val="80000"/>
                </a:schemeClr>
              </a:gs>
              <a:gs pos="60000">
                <a:schemeClr val="accent3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dirty="0" smtClean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#1</a:t>
            </a:r>
            <a:r>
              <a:rPr lang="zh-CN" altLang="en-US" sz="1100" dirty="0" smtClean="0"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程序运行（控制台）</a:t>
            </a:r>
            <a:endParaRPr sz="1100" dirty="0">
              <a:solidFill>
                <a:schemeClr val="lt1"/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1713438" y="3398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98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8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63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2.59259E-6 L -3.95833E-6 0.05185 " pathEditMode="relative" rAng="0" ptsTypes="AA">
                                      <p:cBhvr>
                                        <p:cTn id="693" dur="12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fill="hold">
                            <p:stCondLst>
                              <p:cond delay="2000"/>
                            </p:stCondLst>
                            <p:childTnLst>
                              <p:par>
                                <p:cTn id="6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9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0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1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4500"/>
                            </p:stCondLst>
                            <p:childTnLst>
                              <p:par>
                                <p:cTn id="7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8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9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250"/>
                            </p:stCondLst>
                            <p:childTnLst>
                              <p:par>
                                <p:cTn id="7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3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4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5" fill="hold">
                            <p:stCondLst>
                              <p:cond delay="6000"/>
                            </p:stCondLst>
                            <p:childTnLst>
                              <p:par>
                                <p:cTn id="7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8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9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  <p:bldP spid="137" grpId="0"/>
      <p:bldP spid="139" grpId="0"/>
      <p:bldP spid="141" grpId="0"/>
      <p:bldP spid="142" grpId="0" animBg="1"/>
      <p:bldP spid="143" grpId="0"/>
      <p:bldP spid="181" grpId="0" animBg="1"/>
      <p:bldP spid="182" grpId="0" animBg="1"/>
      <p:bldP spid="18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531751" y="218817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Shape 625"/>
          <p:cNvSpPr/>
          <p:nvPr/>
        </p:nvSpPr>
        <p:spPr>
          <a:xfrm>
            <a:off x="2101807" y="3877976"/>
            <a:ext cx="1960725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>
              <a:defRPr sz="3600" b="1">
                <a:latin typeface="+mj-lt"/>
                <a:ea typeface="+mj-ea"/>
                <a:cs typeface="+mj-cs"/>
                <a:sym typeface="Open Sans"/>
              </a:defRPr>
            </a:lvl1pPr>
          </a:lstStyle>
          <a:p>
            <a:pPr algn="ctr"/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代码检查</a:t>
            </a:r>
            <a:endParaRPr sz="1800" b="0" dirty="0">
              <a:solidFill>
                <a:schemeClr val="tx1">
                  <a:lumMod val="65000"/>
                  <a:lumOff val="35000"/>
                </a:schemeClr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45" name="Shape 626"/>
          <p:cNvSpPr/>
          <p:nvPr/>
        </p:nvSpPr>
        <p:spPr>
          <a:xfrm>
            <a:off x="1593425" y="4354970"/>
            <a:ext cx="3338138" cy="937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8DA6C0"/>
                </a:solidFill>
                <a:latin typeface="+mj-lt"/>
                <a:ea typeface="+mj-ea"/>
                <a:cs typeface="+mj-cs"/>
                <a:sym typeface="Open Sans"/>
              </a:defRPr>
            </a:lvl1pPr>
          </a:lstStyle>
          <a:p>
            <a:pPr lvl="0">
              <a:lnSpc>
                <a:spcPct val="12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通过调用第二部分中的</a:t>
            </a:r>
            <a:r>
              <a:rPr lang="en-US" altLang="zh-CN" sz="1200" dirty="0" err="1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parsetok</a:t>
            </a: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函数实现，依次对每个句子进行尝试编译，并判断当前错误情况。如果编译过程中出错，就将当前行高亮，并输出错误原因（词法错误</a:t>
            </a:r>
            <a:r>
              <a:rPr lang="en-US" altLang="zh-CN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语法错误等）</a:t>
            </a:r>
            <a:endParaRPr lang="en-US" altLang="zh-CN" sz="1200" dirty="0">
              <a:solidFill>
                <a:schemeClr val="tx2"/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46" name="Shape 627"/>
          <p:cNvSpPr/>
          <p:nvPr/>
        </p:nvSpPr>
        <p:spPr>
          <a:xfrm>
            <a:off x="2413973" y="5892584"/>
            <a:ext cx="1336392" cy="34568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dirty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More info</a:t>
            </a:r>
          </a:p>
        </p:txBody>
      </p:sp>
      <p:graphicFrame>
        <p:nvGraphicFramePr>
          <p:cNvPr id="147" name="Chart 630"/>
          <p:cNvGraphicFramePr/>
          <p:nvPr>
            <p:extLst>
              <p:ext uri="{D42A27DB-BD31-4B8C-83A1-F6EECF244321}">
                <p14:modId xmlns:p14="http://schemas.microsoft.com/office/powerpoint/2010/main" val="753068738"/>
              </p:ext>
            </p:extLst>
          </p:nvPr>
        </p:nvGraphicFramePr>
        <p:xfrm>
          <a:off x="5070196" y="1293000"/>
          <a:ext cx="2051610" cy="2051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4" name="Shape 640"/>
          <p:cNvSpPr/>
          <p:nvPr/>
        </p:nvSpPr>
        <p:spPr>
          <a:xfrm>
            <a:off x="7252406" y="3877976"/>
            <a:ext cx="1960725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>
              <a:defRPr sz="3600" b="1">
                <a:latin typeface="+mj-lt"/>
                <a:ea typeface="+mj-ea"/>
                <a:cs typeface="+mj-cs"/>
                <a:sym typeface="Open Sans"/>
              </a:defRPr>
            </a:lvl1pPr>
          </a:lstStyle>
          <a:p>
            <a:pPr lvl="0" algn="ctr"/>
            <a:r>
              <a:rPr lang="zh-CN" altLang="en-US" sz="18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代码运行</a:t>
            </a:r>
            <a:endParaRPr lang="zh-CN" altLang="en-US" sz="1800" b="0" dirty="0">
              <a:solidFill>
                <a:srgbClr val="000000">
                  <a:lumMod val="65000"/>
                  <a:lumOff val="35000"/>
                </a:srgbClr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55" name="Shape 641"/>
          <p:cNvSpPr/>
          <p:nvPr/>
        </p:nvSpPr>
        <p:spPr>
          <a:xfrm>
            <a:off x="6699647" y="4241904"/>
            <a:ext cx="3213155" cy="13808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首先调用第二部分中的</a:t>
            </a:r>
            <a:r>
              <a:rPr lang="en-US" altLang="zh-CN" sz="1200" dirty="0" err="1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parsetok</a:t>
            </a: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函数生成语法树，然后创建了一个后台进程，调用</a:t>
            </a:r>
            <a:r>
              <a:rPr lang="en-US" altLang="zh-CN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python</a:t>
            </a: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解释器来执行代码，并将进程的输出流重定向到了底部的输出区域内。同时将在输出区域内的输入事件回调函数中绑定到了进程的输入流，达到了程序运行的目的</a:t>
            </a:r>
            <a:endParaRPr lang="en-US" altLang="zh-CN" sz="1200" dirty="0">
              <a:solidFill>
                <a:schemeClr val="tx2"/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56" name="Shape 642"/>
          <p:cNvSpPr/>
          <p:nvPr/>
        </p:nvSpPr>
        <p:spPr>
          <a:xfrm>
            <a:off x="7610206" y="5892584"/>
            <a:ext cx="1336394" cy="34568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dirty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More info</a:t>
            </a:r>
          </a:p>
        </p:txBody>
      </p:sp>
      <p:pic>
        <p:nvPicPr>
          <p:cNvPr id="9218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21" y="844047"/>
            <a:ext cx="3906940" cy="299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80" y="871420"/>
            <a:ext cx="3813451" cy="302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文本框 156"/>
          <p:cNvSpPr txBox="1"/>
          <p:nvPr/>
        </p:nvSpPr>
        <p:spPr>
          <a:xfrm>
            <a:off x="7514952" y="6537"/>
            <a:ext cx="430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python</a:t>
            </a:r>
            <a:r>
              <a:rPr lang="zh-CN" altLang="en-US" sz="3200" dirty="0"/>
              <a:t>运行与调试功能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11713438" y="3398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658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5" dur="1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8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9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0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2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3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4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6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7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1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5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6" presetID="2" presetClass="entr" presetSubtype="4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8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9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  <p:bldP spid="144" grpId="0"/>
      <p:bldP spid="145" grpId="0"/>
      <p:bldP spid="146" grpId="0" animBg="1"/>
      <p:bldGraphic spid="147" grpId="0">
        <p:bldAsOne/>
      </p:bldGraphic>
      <p:bldP spid="154" grpId="0"/>
      <p:bldP spid="155" grpId="0"/>
      <p:bldP spid="1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60419" y="210389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Shape 625"/>
          <p:cNvSpPr/>
          <p:nvPr/>
        </p:nvSpPr>
        <p:spPr>
          <a:xfrm>
            <a:off x="2101807" y="3877976"/>
            <a:ext cx="1960725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>
              <a:defRPr sz="3600" b="1">
                <a:latin typeface="+mj-lt"/>
                <a:ea typeface="+mj-ea"/>
                <a:cs typeface="+mj-cs"/>
                <a:sym typeface="Open Sans"/>
              </a:defRPr>
            </a:lvl1pPr>
          </a:lstStyle>
          <a:p>
            <a:pPr algn="ctr"/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程序调试</a:t>
            </a:r>
            <a:r>
              <a:rPr lang="en-US" altLang="zh-CN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1</a:t>
            </a:r>
            <a:endParaRPr sz="1800" b="0" dirty="0">
              <a:solidFill>
                <a:schemeClr val="tx1">
                  <a:lumMod val="65000"/>
                  <a:lumOff val="35000"/>
                </a:schemeClr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45" name="Shape 626"/>
          <p:cNvSpPr/>
          <p:nvPr/>
        </p:nvSpPr>
        <p:spPr>
          <a:xfrm>
            <a:off x="1588334" y="4314333"/>
            <a:ext cx="3338138" cy="1159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8DA6C0"/>
                </a:solidFill>
                <a:latin typeface="+mj-lt"/>
                <a:ea typeface="+mj-ea"/>
                <a:cs typeface="+mj-cs"/>
                <a:sym typeface="Open Sans"/>
              </a:defRPr>
            </a:lvl1pPr>
          </a:lstStyle>
          <a:p>
            <a:pPr lvl="0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1.</a:t>
            </a:r>
            <a:r>
              <a:rPr lang="zh-CN" altLang="en-US" sz="1200" dirty="0" smtClean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在断点处暂停程序</a:t>
            </a:r>
            <a:endParaRPr lang="en-US" altLang="zh-CN" sz="1200" dirty="0" smtClean="0">
              <a:solidFill>
                <a:schemeClr val="tx2"/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  <a:p>
            <a:pPr lvl="0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在底部的变量监视区域查看当前局部变量的</a:t>
            </a:r>
            <a:r>
              <a:rPr lang="zh-CN" altLang="en-US" sz="1200" dirty="0" smtClean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值</a:t>
            </a:r>
            <a:endParaRPr lang="en-US" altLang="zh-CN" sz="1200" dirty="0" smtClean="0">
              <a:solidFill>
                <a:schemeClr val="tx2"/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  <a:p>
            <a:pPr lvl="0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3.</a:t>
            </a:r>
            <a:r>
              <a:rPr lang="zh-CN" altLang="en-US" sz="1200" dirty="0" smtClean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提供单</a:t>
            </a: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步执行、进入函数、继续执行等</a:t>
            </a:r>
            <a:r>
              <a:rPr lang="zh-CN" altLang="en-US" sz="1200" dirty="0" smtClean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选项</a:t>
            </a:r>
            <a:endParaRPr lang="en-US" altLang="zh-CN" sz="1200" dirty="0" smtClean="0">
              <a:solidFill>
                <a:schemeClr val="tx2"/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  <a:p>
            <a:pPr lvl="0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4.</a:t>
            </a: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调试过程中可以随时通过“结束调试”按钮结束当前进程，并清除调试的状态</a:t>
            </a:r>
            <a:endParaRPr lang="en-US" altLang="zh-CN" sz="1200" dirty="0">
              <a:solidFill>
                <a:schemeClr val="tx2"/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46" name="Shape 627"/>
          <p:cNvSpPr/>
          <p:nvPr/>
        </p:nvSpPr>
        <p:spPr>
          <a:xfrm>
            <a:off x="2413973" y="5892584"/>
            <a:ext cx="1336392" cy="34568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dirty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More info</a:t>
            </a:r>
          </a:p>
        </p:txBody>
      </p:sp>
      <p:graphicFrame>
        <p:nvGraphicFramePr>
          <p:cNvPr id="147" name="Chart 630"/>
          <p:cNvGraphicFramePr/>
          <p:nvPr>
            <p:extLst/>
          </p:nvPr>
        </p:nvGraphicFramePr>
        <p:xfrm>
          <a:off x="5070196" y="1293000"/>
          <a:ext cx="2051610" cy="2051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4" name="Shape 640"/>
          <p:cNvSpPr/>
          <p:nvPr/>
        </p:nvSpPr>
        <p:spPr>
          <a:xfrm>
            <a:off x="7252406" y="3877976"/>
            <a:ext cx="1960725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>
              <a:defRPr sz="3600" b="1">
                <a:latin typeface="+mj-lt"/>
                <a:ea typeface="+mj-ea"/>
                <a:cs typeface="+mj-cs"/>
                <a:sym typeface="Open Sans"/>
              </a:defRPr>
            </a:lvl1pPr>
          </a:lstStyle>
          <a:p>
            <a:pPr lvl="0" algn="ctr"/>
            <a:r>
              <a:rPr lang="zh-CN" altLang="en-US" sz="18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程序调试</a:t>
            </a:r>
            <a:r>
              <a:rPr lang="en-US" altLang="zh-CN" sz="18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2</a:t>
            </a:r>
            <a:endParaRPr lang="zh-CN" altLang="en-US" sz="1800" b="0" dirty="0">
              <a:solidFill>
                <a:srgbClr val="000000">
                  <a:lumMod val="65000"/>
                  <a:lumOff val="35000"/>
                </a:srgbClr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55" name="Shape 641"/>
          <p:cNvSpPr/>
          <p:nvPr/>
        </p:nvSpPr>
        <p:spPr>
          <a:xfrm>
            <a:off x="6686675" y="4192218"/>
            <a:ext cx="3213155" cy="1573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在“停止”状态下，变量监视和自动变量监视两个功能会发挥作用。其中自动变量监视会从解释器的全局变量字典</a:t>
            </a:r>
            <a:r>
              <a:rPr lang="en-US" altLang="zh-CN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__global__</a:t>
            </a: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中获取当前活动的变量名与其对应的值。变量监视功能通过“添加查看”的</a:t>
            </a:r>
            <a:r>
              <a:rPr lang="en-US" altLang="zh-CN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Dialog</a:t>
            </a:r>
            <a:r>
              <a:rPr lang="zh-CN" altLang="en-US" sz="1200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获取需要查看的变量名称或表达式，然后通过调用解释器来计算其对应的值</a:t>
            </a:r>
            <a:endParaRPr lang="en-US" altLang="zh-CN" sz="1200" dirty="0">
              <a:solidFill>
                <a:schemeClr val="tx2"/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56" name="Shape 642"/>
          <p:cNvSpPr/>
          <p:nvPr/>
        </p:nvSpPr>
        <p:spPr>
          <a:xfrm>
            <a:off x="7610206" y="5892584"/>
            <a:ext cx="1336394" cy="34568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dirty="0">
                <a:solidFill>
                  <a:schemeClr val="lt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More info</a:t>
            </a:r>
          </a:p>
        </p:txBody>
      </p:sp>
      <p:pic>
        <p:nvPicPr>
          <p:cNvPr id="11266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899" y="906305"/>
            <a:ext cx="3797136" cy="297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4" y="913470"/>
            <a:ext cx="3787980" cy="296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文本框 136"/>
          <p:cNvSpPr txBox="1"/>
          <p:nvPr/>
        </p:nvSpPr>
        <p:spPr>
          <a:xfrm>
            <a:off x="7355821" y="6587"/>
            <a:ext cx="430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python</a:t>
            </a:r>
            <a:r>
              <a:rPr lang="zh-CN" altLang="en-US" sz="3200" dirty="0"/>
              <a:t>运行与调试功能</a:t>
            </a:r>
          </a:p>
        </p:txBody>
      </p:sp>
      <p:sp>
        <p:nvSpPr>
          <p:cNvPr id="138" name="文本框 137"/>
          <p:cNvSpPr txBox="1"/>
          <p:nvPr/>
        </p:nvSpPr>
        <p:spPr>
          <a:xfrm>
            <a:off x="11713438" y="3398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2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5" dur="1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8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9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0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2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3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4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6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7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1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5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6" presetID="2" presetClass="entr" presetSubtype="4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8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9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  <p:bldP spid="144" grpId="0"/>
      <p:bldP spid="145" grpId="0"/>
      <p:bldP spid="146" grpId="0" animBg="1"/>
      <p:bldGraphic spid="147" grpId="0">
        <p:bldAsOne/>
      </p:bldGraphic>
      <p:bldP spid="154" grpId="0"/>
      <p:bldP spid="155" grpId="0"/>
      <p:bldP spid="1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库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2649940" y="-7547"/>
            <a:ext cx="6892120" cy="6883460"/>
          </a:xfrm>
          <a:prstGeom prst="rect">
            <a:avLst/>
          </a:prstGeom>
        </p:spPr>
      </p:pic>
      <p:sp>
        <p:nvSpPr>
          <p:cNvPr id="4" name="PA_库_文本框 3"/>
          <p:cNvSpPr txBox="1"/>
          <p:nvPr>
            <p:custDataLst>
              <p:tags r:id="rId2"/>
            </p:custDataLst>
          </p:nvPr>
        </p:nvSpPr>
        <p:spPr>
          <a:xfrm>
            <a:off x="2649940" y="3198167"/>
            <a:ext cx="6892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Bauhaus 93" panose="04030905020B02020C02" pitchFamily="82" charset="0"/>
              </a:rPr>
              <a:t>PART FOUR</a:t>
            </a:r>
            <a:endParaRPr lang="zh-CN" altLang="en-US" sz="2400" dirty="0">
              <a:latin typeface="Bauhaus 93" panose="04030905020B02020C02" pitchFamily="82" charset="0"/>
            </a:endParaRPr>
          </a:p>
        </p:txBody>
      </p:sp>
      <p:sp>
        <p:nvSpPr>
          <p:cNvPr id="5" name="PA_库_文本框 4"/>
          <p:cNvSpPr txBox="1"/>
          <p:nvPr>
            <p:custDataLst>
              <p:tags r:id="rId3"/>
            </p:custDataLst>
          </p:nvPr>
        </p:nvSpPr>
        <p:spPr>
          <a:xfrm>
            <a:off x="871072" y="19748"/>
            <a:ext cx="11018401" cy="6883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dist"/>
            <a:endParaRPr lang="en-US" altLang="zh-CN" sz="4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766" y="3659832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/>
              <a:t>Part4</a:t>
            </a:r>
          </a:p>
          <a:p>
            <a:pPr algn="ctr"/>
            <a:r>
              <a:rPr lang="zh-CN" altLang="en-US" sz="3600" b="1" dirty="0" smtClean="0"/>
              <a:t>相关代码工具</a:t>
            </a:r>
            <a:endParaRPr lang="en-US" altLang="zh-CN" sz="3600" b="1" dirty="0" smtClean="0"/>
          </a:p>
          <a:p>
            <a:pPr algn="ctr"/>
            <a:r>
              <a:rPr lang="zh-CN" altLang="zh-CN" dirty="0"/>
              <a:t>变量重命名、代码格式化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82157211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4" grpId="1" autoUpdateAnimBg="0"/>
      <p:bldP spid="4" grpId="2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雷锋PPT网www.lfppt.com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雷锋PPT网www.lfppt.com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雷锋PPT网www.lfppt.com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8971078" y="2408943"/>
            <a:ext cx="2102982" cy="2102980"/>
            <a:chOff x="3627361" y="2776216"/>
            <a:chExt cx="2102982" cy="210298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6" name="椭圆 125"/>
            <p:cNvSpPr/>
            <p:nvPr/>
          </p:nvSpPr>
          <p:spPr>
            <a:xfrm rot="11700000">
              <a:off x="3627361" y="2776216"/>
              <a:ext cx="2102982" cy="2102980"/>
            </a:xfrm>
            <a:prstGeom prst="ellipse">
              <a:avLst/>
            </a:prstGeom>
            <a:grpFill/>
            <a:ln w="12700" cap="flat" cmpd="sng" algn="ctr">
              <a:noFill/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 rot="11700000">
              <a:off x="3848621" y="2997476"/>
              <a:ext cx="1660462" cy="1660461"/>
            </a:xfrm>
            <a:prstGeom prst="ellipse">
              <a:avLst/>
            </a:prstGeom>
            <a:grp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28" name="Freeform 5"/>
            <p:cNvSpPr>
              <a:spLocks/>
            </p:cNvSpPr>
            <p:nvPr/>
          </p:nvSpPr>
          <p:spPr bwMode="auto">
            <a:xfrm rot="900000">
              <a:off x="4342084" y="4572875"/>
              <a:ext cx="207877" cy="180476"/>
            </a:xfrm>
            <a:custGeom>
              <a:avLst/>
              <a:gdLst>
                <a:gd name="T0" fmla="*/ 131 w 331"/>
                <a:gd name="T1" fmla="*/ 0 h 287"/>
                <a:gd name="T2" fmla="*/ 199 w 331"/>
                <a:gd name="T3" fmla="*/ 0 h 287"/>
                <a:gd name="T4" fmla="*/ 305 w 331"/>
                <a:gd name="T5" fmla="*/ 0 h 287"/>
                <a:gd name="T6" fmla="*/ 322 w 331"/>
                <a:gd name="T7" fmla="*/ 29 h 287"/>
                <a:gd name="T8" fmla="*/ 269 w 331"/>
                <a:gd name="T9" fmla="*/ 121 h 287"/>
                <a:gd name="T10" fmla="*/ 235 w 331"/>
                <a:gd name="T11" fmla="*/ 179 h 287"/>
                <a:gd name="T12" fmla="*/ 182 w 331"/>
                <a:gd name="T13" fmla="*/ 271 h 287"/>
                <a:gd name="T14" fmla="*/ 148 w 331"/>
                <a:gd name="T15" fmla="*/ 271 h 287"/>
                <a:gd name="T16" fmla="*/ 96 w 331"/>
                <a:gd name="T17" fmla="*/ 179 h 287"/>
                <a:gd name="T18" fmla="*/ 62 w 331"/>
                <a:gd name="T19" fmla="*/ 121 h 287"/>
                <a:gd name="T20" fmla="*/ 9 w 331"/>
                <a:gd name="T21" fmla="*/ 29 h 287"/>
                <a:gd name="T22" fmla="*/ 26 w 331"/>
                <a:gd name="T23" fmla="*/ 0 h 287"/>
                <a:gd name="T24" fmla="*/ 131 w 331"/>
                <a:gd name="T2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1" h="287">
                  <a:moveTo>
                    <a:pt x="131" y="0"/>
                  </a:moveTo>
                  <a:cubicBezTo>
                    <a:pt x="150" y="0"/>
                    <a:pt x="181" y="0"/>
                    <a:pt x="199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23" y="0"/>
                    <a:pt x="331" y="13"/>
                    <a:pt x="322" y="29"/>
                  </a:cubicBezTo>
                  <a:cubicBezTo>
                    <a:pt x="269" y="121"/>
                    <a:pt x="269" y="121"/>
                    <a:pt x="269" y="121"/>
                  </a:cubicBezTo>
                  <a:cubicBezTo>
                    <a:pt x="260" y="137"/>
                    <a:pt x="244" y="163"/>
                    <a:pt x="235" y="179"/>
                  </a:cubicBezTo>
                  <a:cubicBezTo>
                    <a:pt x="182" y="271"/>
                    <a:pt x="182" y="271"/>
                    <a:pt x="182" y="271"/>
                  </a:cubicBezTo>
                  <a:cubicBezTo>
                    <a:pt x="173" y="287"/>
                    <a:pt x="158" y="287"/>
                    <a:pt x="148" y="271"/>
                  </a:cubicBezTo>
                  <a:cubicBezTo>
                    <a:pt x="96" y="179"/>
                    <a:pt x="96" y="179"/>
                    <a:pt x="96" y="179"/>
                  </a:cubicBezTo>
                  <a:cubicBezTo>
                    <a:pt x="86" y="163"/>
                    <a:pt x="71" y="137"/>
                    <a:pt x="62" y="12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0" y="13"/>
                    <a:pt x="8" y="0"/>
                    <a:pt x="26" y="0"/>
                  </a:cubicBezTo>
                  <a:lnTo>
                    <a:pt x="131" y="0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29" name="弧形 128"/>
            <p:cNvSpPr/>
            <p:nvPr/>
          </p:nvSpPr>
          <p:spPr>
            <a:xfrm rot="10800000">
              <a:off x="3849052" y="2993143"/>
              <a:ext cx="1659600" cy="1659600"/>
            </a:xfrm>
            <a:prstGeom prst="arc">
              <a:avLst>
                <a:gd name="adj1" fmla="val 5283054"/>
                <a:gd name="adj2" fmla="val 5277120"/>
              </a:avLst>
            </a:prstGeom>
            <a:grpFill/>
            <a:ln w="38100" cap="rnd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6629801" y="2761465"/>
            <a:ext cx="1388408" cy="1388408"/>
            <a:chOff x="1272861" y="3128738"/>
            <a:chExt cx="1388408" cy="1388408"/>
          </a:xfrm>
        </p:grpSpPr>
        <p:sp>
          <p:nvSpPr>
            <p:cNvPr id="131" name="椭圆 130"/>
            <p:cNvSpPr/>
            <p:nvPr/>
          </p:nvSpPr>
          <p:spPr>
            <a:xfrm rot="900000">
              <a:off x="1272861" y="3128738"/>
              <a:ext cx="1388408" cy="1388408"/>
            </a:xfrm>
            <a:prstGeom prst="ellipse">
              <a:avLst/>
            </a:prstGeom>
            <a:noFill/>
            <a:ln w="12700" cap="flat" cmpd="sng" algn="ctr">
              <a:noFill/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 rot="900000">
              <a:off x="1414982" y="3270859"/>
              <a:ext cx="1104166" cy="1104166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33" name="Freeform 5"/>
            <p:cNvSpPr>
              <a:spLocks/>
            </p:cNvSpPr>
            <p:nvPr/>
          </p:nvSpPr>
          <p:spPr bwMode="auto">
            <a:xfrm rot="11700000">
              <a:off x="2025753" y="3199712"/>
              <a:ext cx="178380" cy="154867"/>
            </a:xfrm>
            <a:custGeom>
              <a:avLst/>
              <a:gdLst>
                <a:gd name="T0" fmla="*/ 131 w 331"/>
                <a:gd name="T1" fmla="*/ 0 h 287"/>
                <a:gd name="T2" fmla="*/ 199 w 331"/>
                <a:gd name="T3" fmla="*/ 0 h 287"/>
                <a:gd name="T4" fmla="*/ 305 w 331"/>
                <a:gd name="T5" fmla="*/ 0 h 287"/>
                <a:gd name="T6" fmla="*/ 322 w 331"/>
                <a:gd name="T7" fmla="*/ 29 h 287"/>
                <a:gd name="T8" fmla="*/ 269 w 331"/>
                <a:gd name="T9" fmla="*/ 121 h 287"/>
                <a:gd name="T10" fmla="*/ 235 w 331"/>
                <a:gd name="T11" fmla="*/ 179 h 287"/>
                <a:gd name="T12" fmla="*/ 182 w 331"/>
                <a:gd name="T13" fmla="*/ 271 h 287"/>
                <a:gd name="T14" fmla="*/ 148 w 331"/>
                <a:gd name="T15" fmla="*/ 271 h 287"/>
                <a:gd name="T16" fmla="*/ 96 w 331"/>
                <a:gd name="T17" fmla="*/ 179 h 287"/>
                <a:gd name="T18" fmla="*/ 62 w 331"/>
                <a:gd name="T19" fmla="*/ 121 h 287"/>
                <a:gd name="T20" fmla="*/ 9 w 331"/>
                <a:gd name="T21" fmla="*/ 29 h 287"/>
                <a:gd name="T22" fmla="*/ 26 w 331"/>
                <a:gd name="T23" fmla="*/ 0 h 287"/>
                <a:gd name="T24" fmla="*/ 131 w 331"/>
                <a:gd name="T2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1" h="287">
                  <a:moveTo>
                    <a:pt x="131" y="0"/>
                  </a:moveTo>
                  <a:cubicBezTo>
                    <a:pt x="150" y="0"/>
                    <a:pt x="181" y="0"/>
                    <a:pt x="199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23" y="0"/>
                    <a:pt x="331" y="13"/>
                    <a:pt x="322" y="29"/>
                  </a:cubicBezTo>
                  <a:cubicBezTo>
                    <a:pt x="269" y="121"/>
                    <a:pt x="269" y="121"/>
                    <a:pt x="269" y="121"/>
                  </a:cubicBezTo>
                  <a:cubicBezTo>
                    <a:pt x="260" y="137"/>
                    <a:pt x="244" y="163"/>
                    <a:pt x="235" y="179"/>
                  </a:cubicBezTo>
                  <a:cubicBezTo>
                    <a:pt x="182" y="271"/>
                    <a:pt x="182" y="271"/>
                    <a:pt x="182" y="271"/>
                  </a:cubicBezTo>
                  <a:cubicBezTo>
                    <a:pt x="173" y="287"/>
                    <a:pt x="158" y="287"/>
                    <a:pt x="148" y="271"/>
                  </a:cubicBezTo>
                  <a:cubicBezTo>
                    <a:pt x="96" y="179"/>
                    <a:pt x="96" y="179"/>
                    <a:pt x="96" y="179"/>
                  </a:cubicBezTo>
                  <a:cubicBezTo>
                    <a:pt x="86" y="163"/>
                    <a:pt x="71" y="137"/>
                    <a:pt x="62" y="12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0" y="13"/>
                    <a:pt x="8" y="0"/>
                    <a:pt x="26" y="0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3574069" y="2408943"/>
            <a:ext cx="2102982" cy="2102980"/>
            <a:chOff x="3627361" y="2776216"/>
            <a:chExt cx="2102982" cy="210298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6" name="椭圆 135"/>
            <p:cNvSpPr/>
            <p:nvPr/>
          </p:nvSpPr>
          <p:spPr>
            <a:xfrm rot="11700000">
              <a:off x="3627361" y="2776216"/>
              <a:ext cx="2102982" cy="2102980"/>
            </a:xfrm>
            <a:prstGeom prst="ellipse">
              <a:avLst/>
            </a:prstGeom>
            <a:grpFill/>
            <a:ln w="12700" cap="flat" cmpd="sng" algn="ctr">
              <a:noFill/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 rot="11700000">
              <a:off x="3848621" y="2997476"/>
              <a:ext cx="1660462" cy="1660461"/>
            </a:xfrm>
            <a:prstGeom prst="ellipse">
              <a:avLst/>
            </a:prstGeom>
            <a:grp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38" name="Freeform 5"/>
            <p:cNvSpPr>
              <a:spLocks/>
            </p:cNvSpPr>
            <p:nvPr/>
          </p:nvSpPr>
          <p:spPr bwMode="auto">
            <a:xfrm rot="900000">
              <a:off x="4342084" y="4572875"/>
              <a:ext cx="207877" cy="180476"/>
            </a:xfrm>
            <a:custGeom>
              <a:avLst/>
              <a:gdLst>
                <a:gd name="T0" fmla="*/ 131 w 331"/>
                <a:gd name="T1" fmla="*/ 0 h 287"/>
                <a:gd name="T2" fmla="*/ 199 w 331"/>
                <a:gd name="T3" fmla="*/ 0 h 287"/>
                <a:gd name="T4" fmla="*/ 305 w 331"/>
                <a:gd name="T5" fmla="*/ 0 h 287"/>
                <a:gd name="T6" fmla="*/ 322 w 331"/>
                <a:gd name="T7" fmla="*/ 29 h 287"/>
                <a:gd name="T8" fmla="*/ 269 w 331"/>
                <a:gd name="T9" fmla="*/ 121 h 287"/>
                <a:gd name="T10" fmla="*/ 235 w 331"/>
                <a:gd name="T11" fmla="*/ 179 h 287"/>
                <a:gd name="T12" fmla="*/ 182 w 331"/>
                <a:gd name="T13" fmla="*/ 271 h 287"/>
                <a:gd name="T14" fmla="*/ 148 w 331"/>
                <a:gd name="T15" fmla="*/ 271 h 287"/>
                <a:gd name="T16" fmla="*/ 96 w 331"/>
                <a:gd name="T17" fmla="*/ 179 h 287"/>
                <a:gd name="T18" fmla="*/ 62 w 331"/>
                <a:gd name="T19" fmla="*/ 121 h 287"/>
                <a:gd name="T20" fmla="*/ 9 w 331"/>
                <a:gd name="T21" fmla="*/ 29 h 287"/>
                <a:gd name="T22" fmla="*/ 26 w 331"/>
                <a:gd name="T23" fmla="*/ 0 h 287"/>
                <a:gd name="T24" fmla="*/ 131 w 331"/>
                <a:gd name="T2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1" h="287">
                  <a:moveTo>
                    <a:pt x="131" y="0"/>
                  </a:moveTo>
                  <a:cubicBezTo>
                    <a:pt x="150" y="0"/>
                    <a:pt x="181" y="0"/>
                    <a:pt x="199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23" y="0"/>
                    <a:pt x="331" y="13"/>
                    <a:pt x="322" y="29"/>
                  </a:cubicBezTo>
                  <a:cubicBezTo>
                    <a:pt x="269" y="121"/>
                    <a:pt x="269" y="121"/>
                    <a:pt x="269" y="121"/>
                  </a:cubicBezTo>
                  <a:cubicBezTo>
                    <a:pt x="260" y="137"/>
                    <a:pt x="244" y="163"/>
                    <a:pt x="235" y="179"/>
                  </a:cubicBezTo>
                  <a:cubicBezTo>
                    <a:pt x="182" y="271"/>
                    <a:pt x="182" y="271"/>
                    <a:pt x="182" y="271"/>
                  </a:cubicBezTo>
                  <a:cubicBezTo>
                    <a:pt x="173" y="287"/>
                    <a:pt x="158" y="287"/>
                    <a:pt x="148" y="271"/>
                  </a:cubicBezTo>
                  <a:cubicBezTo>
                    <a:pt x="96" y="179"/>
                    <a:pt x="96" y="179"/>
                    <a:pt x="96" y="179"/>
                  </a:cubicBezTo>
                  <a:cubicBezTo>
                    <a:pt x="86" y="163"/>
                    <a:pt x="71" y="137"/>
                    <a:pt x="62" y="12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0" y="13"/>
                    <a:pt x="8" y="0"/>
                    <a:pt x="26" y="0"/>
                  </a:cubicBezTo>
                  <a:lnTo>
                    <a:pt x="131" y="0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39" name="弧形 138"/>
            <p:cNvSpPr/>
            <p:nvPr/>
          </p:nvSpPr>
          <p:spPr>
            <a:xfrm rot="10800000">
              <a:off x="3849052" y="2993143"/>
              <a:ext cx="1659600" cy="1659600"/>
            </a:xfrm>
            <a:prstGeom prst="arc">
              <a:avLst>
                <a:gd name="adj1" fmla="val 5283054"/>
                <a:gd name="adj2" fmla="val 17770323"/>
              </a:avLst>
            </a:prstGeom>
            <a:grpFill/>
            <a:ln w="38100" cap="rnd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1219569" y="2761465"/>
            <a:ext cx="1388408" cy="1388408"/>
            <a:chOff x="1272861" y="3128738"/>
            <a:chExt cx="1388408" cy="1388408"/>
          </a:xfrm>
        </p:grpSpPr>
        <p:sp>
          <p:nvSpPr>
            <p:cNvPr id="141" name="椭圆 140"/>
            <p:cNvSpPr/>
            <p:nvPr/>
          </p:nvSpPr>
          <p:spPr>
            <a:xfrm rot="900000">
              <a:off x="1272861" y="3128738"/>
              <a:ext cx="1388408" cy="1388408"/>
            </a:xfrm>
            <a:prstGeom prst="ellipse">
              <a:avLst/>
            </a:prstGeom>
            <a:noFill/>
            <a:ln w="12700" cap="flat" cmpd="sng" algn="ctr">
              <a:noFill/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 rot="900000">
              <a:off x="1414982" y="3270859"/>
              <a:ext cx="1104166" cy="1104166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43" name="Freeform 5"/>
            <p:cNvSpPr>
              <a:spLocks/>
            </p:cNvSpPr>
            <p:nvPr/>
          </p:nvSpPr>
          <p:spPr bwMode="auto">
            <a:xfrm rot="11700000">
              <a:off x="2025753" y="3199712"/>
              <a:ext cx="178380" cy="154867"/>
            </a:xfrm>
            <a:custGeom>
              <a:avLst/>
              <a:gdLst>
                <a:gd name="T0" fmla="*/ 131 w 331"/>
                <a:gd name="T1" fmla="*/ 0 h 287"/>
                <a:gd name="T2" fmla="*/ 199 w 331"/>
                <a:gd name="T3" fmla="*/ 0 h 287"/>
                <a:gd name="T4" fmla="*/ 305 w 331"/>
                <a:gd name="T5" fmla="*/ 0 h 287"/>
                <a:gd name="T6" fmla="*/ 322 w 331"/>
                <a:gd name="T7" fmla="*/ 29 h 287"/>
                <a:gd name="T8" fmla="*/ 269 w 331"/>
                <a:gd name="T9" fmla="*/ 121 h 287"/>
                <a:gd name="T10" fmla="*/ 235 w 331"/>
                <a:gd name="T11" fmla="*/ 179 h 287"/>
                <a:gd name="T12" fmla="*/ 182 w 331"/>
                <a:gd name="T13" fmla="*/ 271 h 287"/>
                <a:gd name="T14" fmla="*/ 148 w 331"/>
                <a:gd name="T15" fmla="*/ 271 h 287"/>
                <a:gd name="T16" fmla="*/ 96 w 331"/>
                <a:gd name="T17" fmla="*/ 179 h 287"/>
                <a:gd name="T18" fmla="*/ 62 w 331"/>
                <a:gd name="T19" fmla="*/ 121 h 287"/>
                <a:gd name="T20" fmla="*/ 9 w 331"/>
                <a:gd name="T21" fmla="*/ 29 h 287"/>
                <a:gd name="T22" fmla="*/ 26 w 331"/>
                <a:gd name="T23" fmla="*/ 0 h 287"/>
                <a:gd name="T24" fmla="*/ 131 w 331"/>
                <a:gd name="T2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1" h="287">
                  <a:moveTo>
                    <a:pt x="131" y="0"/>
                  </a:moveTo>
                  <a:cubicBezTo>
                    <a:pt x="150" y="0"/>
                    <a:pt x="181" y="0"/>
                    <a:pt x="199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23" y="0"/>
                    <a:pt x="331" y="13"/>
                    <a:pt x="322" y="29"/>
                  </a:cubicBezTo>
                  <a:cubicBezTo>
                    <a:pt x="269" y="121"/>
                    <a:pt x="269" y="121"/>
                    <a:pt x="269" y="121"/>
                  </a:cubicBezTo>
                  <a:cubicBezTo>
                    <a:pt x="260" y="137"/>
                    <a:pt x="244" y="163"/>
                    <a:pt x="235" y="179"/>
                  </a:cubicBezTo>
                  <a:cubicBezTo>
                    <a:pt x="182" y="271"/>
                    <a:pt x="182" y="271"/>
                    <a:pt x="182" y="271"/>
                  </a:cubicBezTo>
                  <a:cubicBezTo>
                    <a:pt x="173" y="287"/>
                    <a:pt x="158" y="287"/>
                    <a:pt x="148" y="271"/>
                  </a:cubicBezTo>
                  <a:cubicBezTo>
                    <a:pt x="96" y="179"/>
                    <a:pt x="96" y="179"/>
                    <a:pt x="96" y="179"/>
                  </a:cubicBezTo>
                  <a:cubicBezTo>
                    <a:pt x="86" y="163"/>
                    <a:pt x="71" y="137"/>
                    <a:pt x="62" y="12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0" y="13"/>
                    <a:pt x="8" y="0"/>
                    <a:pt x="26" y="0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sp>
        <p:nvSpPr>
          <p:cNvPr id="145" name="椭圆 144"/>
          <p:cNvSpPr/>
          <p:nvPr/>
        </p:nvSpPr>
        <p:spPr>
          <a:xfrm>
            <a:off x="4118340" y="2953213"/>
            <a:ext cx="1014440" cy="1014441"/>
          </a:xfrm>
          <a:prstGeom prst="ellipse">
            <a:avLst/>
          </a:prstGeom>
          <a:gradFill>
            <a:gsLst>
              <a:gs pos="57000">
                <a:sysClr val="window" lastClr="FFFFFF"/>
              </a:gs>
              <a:gs pos="99000">
                <a:schemeClr val="bg1">
                  <a:lumMod val="85000"/>
                </a:schemeClr>
              </a:gs>
            </a:gsLst>
            <a:lin ang="13500000" scaled="1"/>
          </a:gradFill>
          <a:ln w="19050" cap="flat" cmpd="sng" algn="ctr">
            <a:gradFill flip="none" rotWithShape="1">
              <a:gsLst>
                <a:gs pos="59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558800" dist="533400" dir="2700000" sx="95000" sy="95000" algn="tl" rotWithShape="0">
              <a:sysClr val="window" lastClr="FFFFFF">
                <a:lumMod val="65000"/>
                <a:alpha val="40000"/>
              </a:sys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9516996" y="2937495"/>
            <a:ext cx="1014440" cy="1014440"/>
          </a:xfrm>
          <a:prstGeom prst="ellipse">
            <a:avLst/>
          </a:prstGeom>
          <a:gradFill>
            <a:gsLst>
              <a:gs pos="57000">
                <a:sysClr val="window" lastClr="FFFFFF"/>
              </a:gs>
              <a:gs pos="99000">
                <a:schemeClr val="bg1">
                  <a:lumMod val="85000"/>
                </a:schemeClr>
              </a:gs>
            </a:gsLst>
            <a:lin ang="13500000" scaled="1"/>
          </a:gradFill>
          <a:ln w="19050" cap="flat" cmpd="sng" algn="ctr">
            <a:gradFill flip="none" rotWithShape="1">
              <a:gsLst>
                <a:gs pos="59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558800" dist="533400" dir="2700000" sx="95000" sy="95000" algn="tl" rotWithShape="0">
              <a:sysClr val="window" lastClr="FFFFFF">
                <a:lumMod val="65000"/>
                <a:alpha val="40000"/>
              </a:sys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6978772" y="3110436"/>
            <a:ext cx="690466" cy="690466"/>
          </a:xfrm>
          <a:prstGeom prst="ellipse">
            <a:avLst/>
          </a:prstGeom>
          <a:gradFill>
            <a:gsLst>
              <a:gs pos="57000">
                <a:sysClr val="window" lastClr="FFFFFF"/>
              </a:gs>
              <a:gs pos="99000">
                <a:schemeClr val="bg1">
                  <a:lumMod val="85000"/>
                </a:schemeClr>
              </a:gs>
            </a:gsLst>
            <a:lin ang="13500000" scaled="1"/>
          </a:gradFill>
          <a:ln w="19050" cap="flat" cmpd="sng" algn="ctr">
            <a:gradFill flip="none" rotWithShape="1">
              <a:gsLst>
                <a:gs pos="59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558800" dist="533400" dir="2700000" sx="95000" sy="95000" algn="tl" rotWithShape="0">
              <a:sysClr val="window" lastClr="FFFFFF">
                <a:lumMod val="65000"/>
                <a:alpha val="40000"/>
              </a:sys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939597" y="2637086"/>
            <a:ext cx="2257222" cy="22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b="1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11.23-12.13</a:t>
            </a:r>
            <a:endParaRPr lang="en-US" altLang="zh-CN" sz="800" b="1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527689" y="1517226"/>
            <a:ext cx="3049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ctr"/>
            <a:r>
              <a:rPr lang="zh-CN" altLang="zh-CN" dirty="0" smtClean="0"/>
              <a:t>确定题目</a:t>
            </a:r>
            <a:endParaRPr lang="en-US" altLang="zh-CN" dirty="0" smtClean="0"/>
          </a:p>
          <a:p>
            <a:pPr algn="ctr"/>
            <a:r>
              <a:rPr lang="zh-CN" altLang="zh-CN" dirty="0" smtClean="0"/>
              <a:t>学习</a:t>
            </a:r>
            <a:r>
              <a:rPr lang="en-US" altLang="zh-CN" dirty="0"/>
              <a:t>C</a:t>
            </a:r>
            <a:r>
              <a:rPr lang="en-US" altLang="zh-CN" dirty="0" smtClean="0"/>
              <a:t>#</a:t>
            </a:r>
            <a:r>
              <a:rPr lang="zh-CN" altLang="zh-CN" dirty="0"/>
              <a:t>和编译原理相关</a:t>
            </a:r>
            <a:r>
              <a:rPr lang="zh-CN" altLang="zh-CN" dirty="0" smtClean="0"/>
              <a:t>知识</a:t>
            </a:r>
            <a:endParaRPr lang="en-US" altLang="zh-CN" dirty="0" smtClean="0"/>
          </a:p>
          <a:p>
            <a:pPr algn="ctr"/>
            <a:r>
              <a:rPr lang="zh-CN" altLang="zh-CN" dirty="0" smtClean="0"/>
              <a:t>确定</a:t>
            </a:r>
            <a:r>
              <a:rPr lang="zh-CN" altLang="zh-CN" dirty="0"/>
              <a:t>使用的框架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6647844" y="2536044"/>
            <a:ext cx="2257222" cy="22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b="1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12.21-1.3</a:t>
            </a:r>
            <a:endParaRPr lang="en-US" altLang="zh-CN" sz="800" b="1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5899942" y="1654806"/>
            <a:ext cx="3487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ctr"/>
            <a:r>
              <a:rPr lang="zh-CN" altLang="zh-CN" dirty="0" smtClean="0"/>
              <a:t>核心</a:t>
            </a:r>
            <a:r>
              <a:rPr lang="zh-CN" altLang="zh-CN" dirty="0"/>
              <a:t>功能</a:t>
            </a:r>
            <a:r>
              <a:rPr lang="zh-CN" altLang="zh-CN" dirty="0" smtClean="0"/>
              <a:t>编写</a:t>
            </a:r>
            <a:r>
              <a:rPr lang="zh-CN" altLang="en-US" dirty="0"/>
              <a:t>、</a:t>
            </a:r>
            <a:r>
              <a:rPr lang="zh-CN" altLang="zh-CN" dirty="0" smtClean="0"/>
              <a:t>界面</a:t>
            </a:r>
            <a:r>
              <a:rPr lang="zh-CN" altLang="zh-CN" dirty="0"/>
              <a:t>优化</a:t>
            </a:r>
            <a:r>
              <a:rPr lang="zh-CN" altLang="zh-CN" dirty="0" smtClean="0"/>
              <a:t>调整</a:t>
            </a:r>
            <a:endParaRPr lang="en-US" altLang="zh-CN" dirty="0" smtClean="0"/>
          </a:p>
          <a:p>
            <a:pPr algn="ctr"/>
            <a:r>
              <a:rPr lang="zh-CN" altLang="zh-CN" dirty="0"/>
              <a:t>代码整合、代码</a:t>
            </a:r>
            <a:r>
              <a:rPr lang="zh-CN" altLang="zh-CN" dirty="0" smtClean="0"/>
              <a:t>测试</a:t>
            </a:r>
            <a:r>
              <a:rPr lang="zh-CN" altLang="en-US" dirty="0"/>
              <a:t>和</a:t>
            </a:r>
            <a:r>
              <a:rPr lang="en-US" altLang="zh-CN" dirty="0" smtClean="0"/>
              <a:t>bug</a:t>
            </a:r>
            <a:r>
              <a:rPr lang="zh-CN" altLang="zh-CN" dirty="0"/>
              <a:t>修复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3496948" y="5190685"/>
            <a:ext cx="2257222" cy="22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b="1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12.14-12.20</a:t>
            </a:r>
            <a:endParaRPr lang="en-US" altLang="zh-CN" sz="800" b="1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2966324" y="4602345"/>
            <a:ext cx="3207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ctr"/>
            <a:r>
              <a:rPr lang="zh-CN" altLang="zh-CN" dirty="0" smtClean="0"/>
              <a:t>界面</a:t>
            </a:r>
            <a:r>
              <a:rPr lang="zh-CN" altLang="zh-CN" dirty="0"/>
              <a:t>搭建、文本编辑功能编写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8631126" y="5055545"/>
            <a:ext cx="2391270" cy="22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b="1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1.4-1.10</a:t>
            </a:r>
            <a:endParaRPr lang="en-US" altLang="zh-CN" sz="800" b="1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8728066" y="4521475"/>
            <a:ext cx="21944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（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4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）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ctr"/>
            <a:r>
              <a:rPr lang="zh-CN" altLang="zh-CN" dirty="0"/>
              <a:t>文档编写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ctr"/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3000361" y="3328927"/>
            <a:ext cx="366717" cy="263012"/>
            <a:chOff x="3053653" y="3696200"/>
            <a:chExt cx="366717" cy="263012"/>
          </a:xfrm>
        </p:grpSpPr>
        <p:cxnSp>
          <p:nvCxnSpPr>
            <p:cNvPr id="157" name="直接连接符 156"/>
            <p:cNvCxnSpPr/>
            <p:nvPr/>
          </p:nvCxnSpPr>
          <p:spPr>
            <a:xfrm rot="900000">
              <a:off x="3053653" y="3696200"/>
              <a:ext cx="0" cy="263012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8" name="直接连接符 157"/>
            <p:cNvCxnSpPr/>
            <p:nvPr/>
          </p:nvCxnSpPr>
          <p:spPr>
            <a:xfrm rot="900000">
              <a:off x="3237011" y="3761593"/>
              <a:ext cx="0" cy="132226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9" name="直接连接符 158"/>
            <p:cNvCxnSpPr/>
            <p:nvPr/>
          </p:nvCxnSpPr>
          <p:spPr>
            <a:xfrm rot="900000">
              <a:off x="3420370" y="3696200"/>
              <a:ext cx="0" cy="263012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160" name="组合 159"/>
          <p:cNvGrpSpPr/>
          <p:nvPr/>
        </p:nvGrpSpPr>
        <p:grpSpPr>
          <a:xfrm>
            <a:off x="5865905" y="3328927"/>
            <a:ext cx="366717" cy="263012"/>
            <a:chOff x="3053653" y="3696200"/>
            <a:chExt cx="366717" cy="263012"/>
          </a:xfrm>
        </p:grpSpPr>
        <p:cxnSp>
          <p:nvCxnSpPr>
            <p:cNvPr id="161" name="直接连接符 160"/>
            <p:cNvCxnSpPr/>
            <p:nvPr/>
          </p:nvCxnSpPr>
          <p:spPr>
            <a:xfrm rot="900000">
              <a:off x="3053653" y="3696200"/>
              <a:ext cx="0" cy="263012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>
            <a:xfrm rot="900000">
              <a:off x="3237011" y="3761593"/>
              <a:ext cx="0" cy="132226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>
            <a:xfrm rot="900000">
              <a:off x="3420370" y="3696200"/>
              <a:ext cx="0" cy="263012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164" name="组合 163"/>
          <p:cNvGrpSpPr/>
          <p:nvPr/>
        </p:nvGrpSpPr>
        <p:grpSpPr>
          <a:xfrm>
            <a:off x="8409149" y="3328927"/>
            <a:ext cx="366717" cy="263012"/>
            <a:chOff x="3053653" y="3696200"/>
            <a:chExt cx="366717" cy="263012"/>
          </a:xfrm>
        </p:grpSpPr>
        <p:cxnSp>
          <p:nvCxnSpPr>
            <p:cNvPr id="165" name="直接连接符 164"/>
            <p:cNvCxnSpPr/>
            <p:nvPr/>
          </p:nvCxnSpPr>
          <p:spPr>
            <a:xfrm rot="900000">
              <a:off x="3053653" y="3696200"/>
              <a:ext cx="0" cy="263012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>
            <a:xfrm rot="900000">
              <a:off x="3237011" y="3761593"/>
              <a:ext cx="0" cy="132226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7" name="直接连接符 166"/>
            <p:cNvCxnSpPr/>
            <p:nvPr/>
          </p:nvCxnSpPr>
          <p:spPr>
            <a:xfrm rot="900000">
              <a:off x="3420370" y="3696200"/>
              <a:ext cx="0" cy="263012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168" name="组合 167"/>
          <p:cNvGrpSpPr/>
          <p:nvPr/>
        </p:nvGrpSpPr>
        <p:grpSpPr>
          <a:xfrm>
            <a:off x="599382" y="3328927"/>
            <a:ext cx="366717" cy="263012"/>
            <a:chOff x="3053653" y="3696200"/>
            <a:chExt cx="366717" cy="263012"/>
          </a:xfrm>
        </p:grpSpPr>
        <p:cxnSp>
          <p:nvCxnSpPr>
            <p:cNvPr id="169" name="直接连接符 168"/>
            <p:cNvCxnSpPr/>
            <p:nvPr/>
          </p:nvCxnSpPr>
          <p:spPr>
            <a:xfrm rot="900000">
              <a:off x="3053653" y="3696200"/>
              <a:ext cx="0" cy="263012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0" name="直接连接符 169"/>
            <p:cNvCxnSpPr/>
            <p:nvPr/>
          </p:nvCxnSpPr>
          <p:spPr>
            <a:xfrm rot="900000">
              <a:off x="3237011" y="3761593"/>
              <a:ext cx="0" cy="132226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1" name="直接连接符 170"/>
            <p:cNvCxnSpPr/>
            <p:nvPr/>
          </p:nvCxnSpPr>
          <p:spPr>
            <a:xfrm rot="900000">
              <a:off x="3420370" y="3696200"/>
              <a:ext cx="0" cy="263012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>
            <a:off x="11375424" y="3328927"/>
            <a:ext cx="366717" cy="263012"/>
            <a:chOff x="3053653" y="3696200"/>
            <a:chExt cx="366717" cy="263012"/>
          </a:xfrm>
        </p:grpSpPr>
        <p:cxnSp>
          <p:nvCxnSpPr>
            <p:cNvPr id="173" name="直接连接符 172"/>
            <p:cNvCxnSpPr/>
            <p:nvPr/>
          </p:nvCxnSpPr>
          <p:spPr>
            <a:xfrm rot="900000">
              <a:off x="3053653" y="3696200"/>
              <a:ext cx="0" cy="263012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4" name="直接连接符 173"/>
            <p:cNvCxnSpPr/>
            <p:nvPr/>
          </p:nvCxnSpPr>
          <p:spPr>
            <a:xfrm rot="900000">
              <a:off x="3237011" y="3761593"/>
              <a:ext cx="0" cy="132226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5" name="直接连接符 174"/>
            <p:cNvCxnSpPr/>
            <p:nvPr/>
          </p:nvCxnSpPr>
          <p:spPr>
            <a:xfrm rot="900000">
              <a:off x="3420370" y="3696200"/>
              <a:ext cx="0" cy="263012"/>
            </a:xfrm>
            <a:prstGeom prst="line">
              <a:avLst/>
            </a:prstGeom>
            <a:noFill/>
            <a:ln w="19050" cap="rnd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76" name="椭圆 175"/>
          <p:cNvSpPr/>
          <p:nvPr/>
        </p:nvSpPr>
        <p:spPr>
          <a:xfrm>
            <a:off x="1568540" y="3110436"/>
            <a:ext cx="690466" cy="690466"/>
          </a:xfrm>
          <a:prstGeom prst="ellipse">
            <a:avLst/>
          </a:prstGeom>
          <a:gradFill>
            <a:gsLst>
              <a:gs pos="57000">
                <a:sysClr val="window" lastClr="FFFFFF"/>
              </a:gs>
              <a:gs pos="99000">
                <a:schemeClr val="bg1">
                  <a:lumMod val="85000"/>
                </a:schemeClr>
              </a:gs>
            </a:gsLst>
            <a:lin ang="13500000" scaled="1"/>
          </a:gradFill>
          <a:ln w="19050" cap="flat" cmpd="sng" algn="ctr">
            <a:gradFill flip="none" rotWithShape="1">
              <a:gsLst>
                <a:gs pos="59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558800" dist="533400" dir="2700000" sx="95000" sy="95000" algn="tl" rotWithShape="0">
              <a:sysClr val="window" lastClr="FFFFFF">
                <a:lumMod val="65000"/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1661141" y="3255614"/>
            <a:ext cx="505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造字工房尚雅（非商用）常规体" pitchFamily="2" charset="-122"/>
                <a:ea typeface="造字工房尚雅（非商用）常规体" pitchFamily="2" charset="-122"/>
              </a:rPr>
              <a:t>25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造字工房尚雅（非商用）常规体" pitchFamily="2" charset="-122"/>
                <a:ea typeface="造字工房尚雅（非商用）常规体" pitchFamily="2" charset="-122"/>
              </a:rPr>
              <a:t>%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27000" dist="50800" dir="16200000">
                  <a:prstClr val="black">
                    <a:alpha val="80000"/>
                  </a:prstClr>
                </a:innerShdw>
              </a:effectLst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4367316" y="3260378"/>
            <a:ext cx="516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造字工房尚雅（非商用）常规体" pitchFamily="2" charset="-122"/>
                <a:ea typeface="造字工房尚雅（非商用）常规体" pitchFamily="2" charset="-122"/>
              </a:rPr>
              <a:t>60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造字工房尚雅（非商用）常规体" pitchFamily="2" charset="-122"/>
                <a:ea typeface="造字工房尚雅（非商用）常规体" pitchFamily="2" charset="-122"/>
              </a:rPr>
              <a:t>%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27000" dist="50800" dir="16200000">
                  <a:prstClr val="black">
                    <a:alpha val="80000"/>
                  </a:prstClr>
                </a:innerShdw>
              </a:effectLst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7071370" y="3255614"/>
            <a:ext cx="505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造字工房尚雅（非商用）常规体" pitchFamily="2" charset="-122"/>
                <a:ea typeface="造字工房尚雅（非商用）常规体" pitchFamily="2" charset="-122"/>
              </a:rPr>
              <a:t>9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造字工房尚雅（非商用）常规体" pitchFamily="2" charset="-122"/>
                <a:ea typeface="造字工房尚雅（非商用）常规体" pitchFamily="2" charset="-122"/>
              </a:rPr>
              <a:t>5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造字工房尚雅（非商用）常规体" pitchFamily="2" charset="-122"/>
                <a:ea typeface="造字工房尚雅（非商用）常规体" pitchFamily="2" charset="-122"/>
              </a:rPr>
              <a:t>%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27000" dist="50800" dir="16200000">
                  <a:prstClr val="black">
                    <a:alpha val="80000"/>
                  </a:prstClr>
                </a:innerShdw>
              </a:effectLst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9707462" y="3244660"/>
            <a:ext cx="633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造字工房尚雅（非商用）常规体" pitchFamily="2" charset="-122"/>
                <a:ea typeface="造字工房尚雅（非商用）常规体" pitchFamily="2" charset="-122"/>
              </a:rPr>
              <a:t>100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27000" dist="50800" dir="16200000">
                    <a:prstClr val="black">
                      <a:alpha val="80000"/>
                    </a:prstClr>
                  </a:innerShdw>
                </a:effectLst>
                <a:latin typeface="造字工房尚雅（非商用）常规体" pitchFamily="2" charset="-122"/>
                <a:ea typeface="造字工房尚雅（非商用）常规体" pitchFamily="2" charset="-122"/>
              </a:rPr>
              <a:t>%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27000" dist="50800" dir="16200000">
                  <a:prstClr val="black">
                    <a:alpha val="80000"/>
                  </a:prstClr>
                </a:innerShdw>
              </a:effectLst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81" name="组合 180"/>
          <p:cNvGrpSpPr/>
          <p:nvPr/>
        </p:nvGrpSpPr>
        <p:grpSpPr>
          <a:xfrm>
            <a:off x="4031562" y="2866433"/>
            <a:ext cx="1187997" cy="1188000"/>
            <a:chOff x="4084854" y="3233706"/>
            <a:chExt cx="1187997" cy="11880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82" name="空心弧 181" hidden="1"/>
            <p:cNvSpPr>
              <a:spLocks noChangeAspect="1"/>
            </p:cNvSpPr>
            <p:nvPr/>
          </p:nvSpPr>
          <p:spPr>
            <a:xfrm>
              <a:off x="4084854" y="3233706"/>
              <a:ext cx="1187997" cy="1188000"/>
            </a:xfrm>
            <a:prstGeom prst="blockArc">
              <a:avLst>
                <a:gd name="adj1" fmla="val 1813985"/>
                <a:gd name="adj2" fmla="val 16231316"/>
                <a:gd name="adj3" fmla="val 617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83" name="空心弧 182"/>
            <p:cNvSpPr>
              <a:spLocks noChangeAspect="1"/>
            </p:cNvSpPr>
            <p:nvPr/>
          </p:nvSpPr>
          <p:spPr>
            <a:xfrm flipH="1">
              <a:off x="4084854" y="3233706"/>
              <a:ext cx="1187997" cy="1188000"/>
            </a:xfrm>
            <a:prstGeom prst="blockArc">
              <a:avLst>
                <a:gd name="adj1" fmla="val 2835978"/>
                <a:gd name="adj2" fmla="val 16184069"/>
                <a:gd name="adj3" fmla="val 6379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 rot="620018">
            <a:off x="1497433" y="3039328"/>
            <a:ext cx="832680" cy="832682"/>
            <a:chOff x="1550725" y="3406601"/>
            <a:chExt cx="832680" cy="832682"/>
          </a:xfrm>
        </p:grpSpPr>
        <p:sp>
          <p:nvSpPr>
            <p:cNvPr id="185" name="空心弧 184"/>
            <p:cNvSpPr>
              <a:spLocks noChangeAspect="1"/>
            </p:cNvSpPr>
            <p:nvPr/>
          </p:nvSpPr>
          <p:spPr>
            <a:xfrm>
              <a:off x="1550725" y="3406601"/>
              <a:ext cx="832680" cy="832682"/>
            </a:xfrm>
            <a:prstGeom prst="blockArc">
              <a:avLst>
                <a:gd name="adj1" fmla="val 16234912"/>
                <a:gd name="adj2" fmla="val 16183100"/>
                <a:gd name="adj3" fmla="val 7248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86" name="空心弧 185"/>
            <p:cNvSpPr>
              <a:spLocks noChangeAspect="1"/>
            </p:cNvSpPr>
            <p:nvPr/>
          </p:nvSpPr>
          <p:spPr>
            <a:xfrm rot="121789" flipH="1">
              <a:off x="1550725" y="3406601"/>
              <a:ext cx="832680" cy="832682"/>
            </a:xfrm>
            <a:prstGeom prst="blockArc">
              <a:avLst>
                <a:gd name="adj1" fmla="val 11533470"/>
                <a:gd name="adj2" fmla="val 16183100"/>
                <a:gd name="adj3" fmla="val 724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9430218" y="2850715"/>
            <a:ext cx="1187997" cy="1188000"/>
            <a:chOff x="9483510" y="3217988"/>
            <a:chExt cx="1187997" cy="1188000"/>
          </a:xfrm>
        </p:grpSpPr>
        <p:sp>
          <p:nvSpPr>
            <p:cNvPr id="188" name="空心弧 187"/>
            <p:cNvSpPr>
              <a:spLocks noChangeAspect="1"/>
            </p:cNvSpPr>
            <p:nvPr/>
          </p:nvSpPr>
          <p:spPr>
            <a:xfrm flipH="1">
              <a:off x="9483510" y="3217988"/>
              <a:ext cx="1187997" cy="1188000"/>
            </a:xfrm>
            <a:prstGeom prst="blockArc">
              <a:avLst>
                <a:gd name="adj1" fmla="val 16209288"/>
                <a:gd name="adj2" fmla="val 16199871"/>
                <a:gd name="adj3" fmla="val 617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89" name="空心弧 188"/>
            <p:cNvSpPr>
              <a:spLocks noChangeAspect="1"/>
            </p:cNvSpPr>
            <p:nvPr/>
          </p:nvSpPr>
          <p:spPr>
            <a:xfrm flipH="1">
              <a:off x="9483510" y="3217988"/>
              <a:ext cx="1187997" cy="1188000"/>
            </a:xfrm>
            <a:prstGeom prst="blockArc">
              <a:avLst>
                <a:gd name="adj1" fmla="val 16333737"/>
                <a:gd name="adj2" fmla="val 16231316"/>
                <a:gd name="adj3" fmla="val 6177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6907665" y="3039328"/>
            <a:ext cx="832680" cy="832682"/>
            <a:chOff x="6960957" y="3406601"/>
            <a:chExt cx="832680" cy="832682"/>
          </a:xfrm>
        </p:grpSpPr>
        <p:sp>
          <p:nvSpPr>
            <p:cNvPr id="191" name="空心弧 190"/>
            <p:cNvSpPr>
              <a:spLocks noChangeAspect="1"/>
            </p:cNvSpPr>
            <p:nvPr/>
          </p:nvSpPr>
          <p:spPr>
            <a:xfrm flipH="1">
              <a:off x="6960957" y="3406601"/>
              <a:ext cx="832680" cy="832682"/>
            </a:xfrm>
            <a:prstGeom prst="blockArc">
              <a:avLst>
                <a:gd name="adj1" fmla="val 17967432"/>
                <a:gd name="adj2" fmla="val 16182636"/>
                <a:gd name="adj3" fmla="val 83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92" name="空心弧 191"/>
            <p:cNvSpPr>
              <a:spLocks noChangeAspect="1"/>
            </p:cNvSpPr>
            <p:nvPr/>
          </p:nvSpPr>
          <p:spPr>
            <a:xfrm>
              <a:off x="6960957" y="3406601"/>
              <a:ext cx="832680" cy="832682"/>
            </a:xfrm>
            <a:prstGeom prst="blockArc">
              <a:avLst>
                <a:gd name="adj1" fmla="val 16361485"/>
                <a:gd name="adj2" fmla="val 16182636"/>
                <a:gd name="adj3" fmla="val 8392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99" name="直接连接符 198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15154" y="34251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开发过程与进度安排</a:t>
            </a:r>
            <a:endParaRPr lang="zh-CN" altLang="en-US" sz="3200" dirty="0"/>
          </a:p>
        </p:txBody>
      </p:sp>
      <p:sp>
        <p:nvSpPr>
          <p:cNvPr id="193" name="文本框 192"/>
          <p:cNvSpPr txBox="1"/>
          <p:nvPr/>
        </p:nvSpPr>
        <p:spPr>
          <a:xfrm>
            <a:off x="11668338" y="79511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21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7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4 -3.7037E-6 L -0.10885 -3.7037E-6 " pathEditMode="relative" rAng="0" ptsTypes="AA">
                                      <p:cBhvr>
                                        <p:cTn id="683" dur="750" spd="-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684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6 L -1.04167E-6 -3.7037E-6 " pathEditMode="relative" rAng="0" ptsTypes="AA">
                                      <p:cBhvr>
                                        <p:cTn id="685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690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691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1.85185E-6 " pathEditMode="relative" rAng="0" ptsTypes="AA">
                                      <p:cBhvr>
                                        <p:cTn id="692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6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889 L -1.04167E-6 -0.14814 " pathEditMode="relative" rAng="0" ptsTypes="AA">
                                      <p:cBhvr>
                                        <p:cTn id="697" dur="75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698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3843 L -1.04167E-6 -3.7037E-6 " pathEditMode="relative" rAng="0" ptsTypes="AA">
                                      <p:cBhvr>
                                        <p:cTn id="699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-3.33333E-6 L 0.1108 -3.33333E-6 " pathEditMode="relative" rAng="0" ptsTypes="AA">
                                      <p:cBhvr>
                                        <p:cTn id="70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705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-3.33333E-6 L 4.58333E-6 -3.33333E-6 " pathEditMode="relative" rAng="0" ptsTypes="AA">
                                      <p:cBhvr>
                                        <p:cTn id="706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70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2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1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22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24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5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26" dur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7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28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9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30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1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32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34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7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0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2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3.7037E-6 L -0.04557 3.7037E-6 " pathEditMode="relative" rAng="0" ptsTypes="AA">
                                      <p:cBhvr>
                                        <p:cTn id="754" dur="150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7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2.96296E-6 L -0.04557 -2.96296E-6 " pathEditMode="relative" rAng="0" ptsTypes="AA">
                                      <p:cBhvr>
                                        <p:cTn id="759" dur="150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7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4.44444E-6 L -0.04557 4.44444E-6 " pathEditMode="relative" rAng="0" ptsTypes="AA">
                                      <p:cBhvr>
                                        <p:cTn id="764" dur="150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7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8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3.33333E-6 L -0.04558 3.33333E-6 " pathEditMode="relative" rAng="0" ptsTypes="AA">
                                      <p:cBhvr>
                                        <p:cTn id="769" dur="150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7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2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-4.81481E-6 L -0.04557 -4.81481E-6 " pathEditMode="relative" rAng="0" ptsTypes="AA">
                                      <p:cBhvr>
                                        <p:cTn id="774" dur="15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7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7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8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3.7037E-7 L -0.04557 3.7037E-7 " pathEditMode="relative" rAng="0" ptsTypes="AA">
                                      <p:cBhvr>
                                        <p:cTn id="779" dur="1500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7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2.59259E-6 L -0.04557 -2.59259E-6 " pathEditMode="relative" rAng="0" ptsTypes="AA">
                                      <p:cBhvr>
                                        <p:cTn id="784" dur="1500" spd="-10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7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-7.40741E-7 L -0.04557 -7.40741E-7 " pathEditMode="relative" rAng="0" ptsTypes="AA">
                                      <p:cBhvr>
                                        <p:cTn id="789" dur="150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0" fill="hold">
                            <p:stCondLst>
                              <p:cond delay="2250"/>
                            </p:stCondLst>
                            <p:childTnLst>
                              <p:par>
                                <p:cTn id="7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6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7" fill="hold">
                            <p:stCondLst>
                              <p:cond delay="3250"/>
                            </p:stCondLst>
                            <p:childTnLst>
                              <p:par>
                                <p:cTn id="79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4250"/>
                            </p:stCondLst>
                            <p:childTnLst>
                              <p:par>
                                <p:cTn id="80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7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5250"/>
                            </p:stCondLst>
                            <p:childTnLst>
                              <p:par>
                                <p:cTn id="8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4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7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  <p:bldP spid="145" grpId="0" animBg="1"/>
      <p:bldP spid="145" grpId="1" animBg="1"/>
      <p:bldP spid="145" grpId="2" animBg="1"/>
      <p:bldP spid="146" grpId="0" animBg="1"/>
      <p:bldP spid="146" grpId="1" animBg="1"/>
      <p:bldP spid="146" grpId="2" animBg="1"/>
      <p:bldP spid="147" grpId="0" animBg="1"/>
      <p:bldP spid="147" grpId="1" animBg="1"/>
      <p:bldP spid="147" grpId="2" animBg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155" grpId="0"/>
      <p:bldP spid="155" grpId="1"/>
      <p:bldP spid="176" grpId="0" animBg="1"/>
      <p:bldP spid="176" grpId="1" animBg="1"/>
      <p:bldP spid="176" grpId="2" animBg="1"/>
      <p:bldP spid="177" grpId="0"/>
      <p:bldP spid="178" grpId="0"/>
      <p:bldP spid="179" grpId="0"/>
      <p:bldP spid="1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/>
          <p:cNvGrpSpPr/>
          <p:nvPr/>
        </p:nvGrpSpPr>
        <p:grpSpPr>
          <a:xfrm>
            <a:off x="1151204" y="335470"/>
            <a:ext cx="4059314" cy="1533741"/>
            <a:chOff x="8613448" y="2224074"/>
            <a:chExt cx="4059314" cy="1533741"/>
          </a:xfrm>
        </p:grpSpPr>
        <p:sp>
          <p:nvSpPr>
            <p:cNvPr id="133" name="文本框 132"/>
            <p:cNvSpPr txBox="1"/>
            <p:nvPr/>
          </p:nvSpPr>
          <p:spPr>
            <a:xfrm>
              <a:off x="8633200" y="2224074"/>
              <a:ext cx="1971698" cy="395179"/>
            </a:xfrm>
            <a:prstGeom prst="rect">
              <a:avLst/>
            </a:prstGeom>
            <a:solidFill>
              <a:schemeClr val="tx1"/>
            </a:solidFill>
            <a:effectLst>
              <a:outerShdw blurRad="88900" dist="889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1.</a:t>
              </a:r>
              <a:r>
                <a:rPr lang="zh-CN" altLang="en-US" dirty="0" smtClean="0">
                  <a:solidFill>
                    <a:schemeClr val="bg1"/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变量重命名</a:t>
              </a:r>
              <a:endParaRPr lang="zh-CN" altLang="en-US" sz="11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8613448" y="2746448"/>
              <a:ext cx="4059314" cy="10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选择代码中的一个变量后选择“变量替换”工具，然后修改该变量的名字，同一作用域下该变量的所有出现位置都会相应地更改</a:t>
              </a:r>
              <a:endPara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517659" y="226792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109776" y="2649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相关代码工具</a:t>
            </a:r>
            <a:endParaRPr lang="zh-CN" altLang="en-US" sz="3200" dirty="0"/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39" y="2040499"/>
            <a:ext cx="55435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710" y="2034424"/>
            <a:ext cx="556895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直接箭头连接符 136"/>
          <p:cNvCxnSpPr/>
          <p:nvPr/>
        </p:nvCxnSpPr>
        <p:spPr>
          <a:xfrm>
            <a:off x="5574890" y="2685299"/>
            <a:ext cx="12880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1151204" y="3627717"/>
            <a:ext cx="4059314" cy="1210576"/>
            <a:chOff x="8613448" y="2224074"/>
            <a:chExt cx="4059314" cy="1210576"/>
          </a:xfrm>
        </p:grpSpPr>
        <p:sp>
          <p:nvSpPr>
            <p:cNvPr id="141" name="文本框 140"/>
            <p:cNvSpPr txBox="1"/>
            <p:nvPr/>
          </p:nvSpPr>
          <p:spPr>
            <a:xfrm>
              <a:off x="8633200" y="2224074"/>
              <a:ext cx="1971698" cy="395179"/>
            </a:xfrm>
            <a:prstGeom prst="rect">
              <a:avLst/>
            </a:prstGeom>
            <a:solidFill>
              <a:schemeClr val="tx1"/>
            </a:solidFill>
            <a:effectLst>
              <a:outerShdw blurRad="88900" dist="889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2.</a:t>
              </a:r>
              <a:r>
                <a:rPr lang="zh-CN" altLang="en-US" dirty="0" smtClean="0">
                  <a:solidFill>
                    <a:schemeClr val="bg1"/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代码格式化</a:t>
              </a:r>
              <a:endParaRPr lang="zh-CN" altLang="en-US" sz="11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8613448" y="2746448"/>
              <a:ext cx="4059314" cy="68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效果是选择代码中的一块区域后，将该区域的代码按照</a:t>
              </a:r>
              <a:r>
                <a: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PEP8</a:t>
              </a:r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的代码规范标准进行格式规范化</a:t>
              </a:r>
              <a:endPara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pic>
        <p:nvPicPr>
          <p:cNvPr id="6148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39" y="5225300"/>
            <a:ext cx="5543550" cy="8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710" y="5234083"/>
            <a:ext cx="5640937" cy="78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直接箭头连接符 145"/>
          <p:cNvCxnSpPr/>
          <p:nvPr/>
        </p:nvCxnSpPr>
        <p:spPr>
          <a:xfrm>
            <a:off x="5707625" y="5534665"/>
            <a:ext cx="12880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11713438" y="3398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537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08034 -0.00093 " pathEditMode="relative" rAng="0" ptsTypes="AA">
                                      <p:cBhvr>
                                        <p:cTn id="687" dur="125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-46"/>
                                    </p:animMotion>
                                  </p:childTnLst>
                                </p:cTn>
                              </p:par>
                              <p:par>
                                <p:cTn id="6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8034 -0.00093 " pathEditMode="relative" rAng="0" ptsTypes="AA">
                                      <p:cBhvr>
                                        <p:cTn id="692" dur="12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库_文本框 5"/>
          <p:cNvSpPr txBox="1"/>
          <p:nvPr>
            <p:custDataLst>
              <p:tags r:id="rId1"/>
            </p:custDataLst>
          </p:nvPr>
        </p:nvSpPr>
        <p:spPr>
          <a:xfrm>
            <a:off x="2152234" y="2747330"/>
            <a:ext cx="8515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latin typeface="造字工房尚雅（非商用）常规体" pitchFamily="2" charset="-122"/>
                <a:ea typeface="造字工房尚雅（非商用）常规体" pitchFamily="2" charset="-122"/>
              </a:rPr>
              <a:t>Thanks for watching </a:t>
            </a:r>
            <a:endParaRPr lang="zh-CN" altLang="en-US" sz="66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0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6" grpId="1" autoUpdateAnimBg="0"/>
      <p:bldP spid="6" grpId="2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7" name="矩形 126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/>
          <p:nvPr/>
        </p:nvSpPr>
        <p:spPr>
          <a:xfrm>
            <a:off x="5945798" y="1767206"/>
            <a:ext cx="709156" cy="709156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latin typeface="造字工房尚雅（非商用）常规体" pitchFamily="2" charset="-122"/>
              <a:ea typeface="造字工房尚雅（非商用）常规体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29" name="文本框 128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 txBox="1"/>
          <p:nvPr/>
        </p:nvSpPr>
        <p:spPr>
          <a:xfrm>
            <a:off x="7866468" y="1654788"/>
            <a:ext cx="208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Windows 10</a:t>
            </a:r>
            <a:r>
              <a:rPr lang="zh-CN" altLang="zh-CN" dirty="0"/>
              <a:t>系统</a:t>
            </a:r>
            <a:endParaRPr lang="zh-CN" altLang="en-US" sz="2400" b="1" spc="300" dirty="0">
              <a:latin typeface="造字工房尚雅（非商用）常规体" pitchFamily="2" charset="-122"/>
              <a:ea typeface="造字工房尚雅（非商用）常规体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sp>
        <p:nvSpPr>
          <p:cNvPr id="131" name="文本框 130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 txBox="1"/>
          <p:nvPr/>
        </p:nvSpPr>
        <p:spPr>
          <a:xfrm>
            <a:off x="7866468" y="2658035"/>
            <a:ext cx="208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.Net</a:t>
            </a:r>
            <a:r>
              <a:rPr lang="en-US" altLang="zh-CN" dirty="0"/>
              <a:t> 4.6.1</a:t>
            </a:r>
            <a:endParaRPr lang="zh-CN" altLang="en-US" sz="2400" b="1" spc="300" dirty="0">
              <a:latin typeface="造字工房尚雅（非商用）常规体" pitchFamily="2" charset="-122"/>
              <a:ea typeface="造字工房尚雅（非商用）常规体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sp>
        <p:nvSpPr>
          <p:cNvPr id="133" name="文本框 132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 txBox="1"/>
          <p:nvPr/>
        </p:nvSpPr>
        <p:spPr>
          <a:xfrm>
            <a:off x="7872246" y="3666296"/>
            <a:ext cx="333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acobslusser.ScintillaNET</a:t>
            </a:r>
            <a:r>
              <a:rPr lang="en-US" altLang="zh-CN" dirty="0"/>
              <a:t> 3.5.10</a:t>
            </a:r>
            <a:endParaRPr lang="zh-CN" altLang="en-US" sz="2400" b="1" spc="300" dirty="0">
              <a:latin typeface="造字工房尚雅（非商用）常规体" pitchFamily="2" charset="-122"/>
              <a:ea typeface="造字工房尚雅（非商用）常规体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sp>
        <p:nvSpPr>
          <p:cNvPr id="136" name="矩形 135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/>
          <p:nvPr/>
        </p:nvSpPr>
        <p:spPr>
          <a:xfrm>
            <a:off x="7423153" y="1721185"/>
            <a:ext cx="232229" cy="2322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latin typeface="造字工房尚雅（非商用）常规体" pitchFamily="2" charset="-122"/>
              <a:ea typeface="造字工房尚雅（非商用）常规体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37" name="矩形 136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/>
          <p:nvPr/>
        </p:nvSpPr>
        <p:spPr>
          <a:xfrm>
            <a:off x="7423153" y="2750754"/>
            <a:ext cx="232229" cy="2322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latin typeface="造字工房尚雅（非商用）常规体" pitchFamily="2" charset="-122"/>
              <a:ea typeface="造字工房尚雅（非商用）常规体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38" name="矩形 137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/>
          <p:nvPr/>
        </p:nvSpPr>
        <p:spPr>
          <a:xfrm>
            <a:off x="7423153" y="4808987"/>
            <a:ext cx="232229" cy="2322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latin typeface="造字工房尚雅（非商用）常规体" pitchFamily="2" charset="-122"/>
              <a:ea typeface="造字工房尚雅（非商用）常规体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39" name="矩形 138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/>
          <p:nvPr/>
        </p:nvSpPr>
        <p:spPr>
          <a:xfrm>
            <a:off x="7423153" y="3779870"/>
            <a:ext cx="232229" cy="2322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latin typeface="造字工房尚雅（非商用）常规体" pitchFamily="2" charset="-122"/>
              <a:ea typeface="造字工房尚雅（非商用）常规体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41" name="矩形 140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/>
          <p:nvPr/>
        </p:nvSpPr>
        <p:spPr>
          <a:xfrm>
            <a:off x="742859" y="2954579"/>
            <a:ext cx="802072" cy="8020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latin typeface="造字工房尚雅（非商用）常规体" pitchFamily="2" charset="-122"/>
              <a:ea typeface="造字工房尚雅（非商用）常规体" pitchFamily="2" charset="-122"/>
              <a:cs typeface="Arial Unicode MS" panose="020B0604020202020204" pitchFamily="34" charset="-122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854192" y="3151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编译环境</a:t>
            </a:r>
            <a:endParaRPr lang="zh-CN" altLang="en-US" sz="3200" dirty="0"/>
          </a:p>
        </p:txBody>
      </p:sp>
      <p:sp>
        <p:nvSpPr>
          <p:cNvPr id="148" name="文本框 147"/>
          <p:cNvSpPr txBox="1"/>
          <p:nvPr/>
        </p:nvSpPr>
        <p:spPr>
          <a:xfrm>
            <a:off x="11603572" y="75132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pic>
        <p:nvPicPr>
          <p:cNvPr id="153" name="图片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02" y="2126745"/>
            <a:ext cx="4360394" cy="2419222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2" y="2844293"/>
            <a:ext cx="1897454" cy="948727"/>
          </a:xfrm>
          <a:prstGeom prst="rect">
            <a:avLst/>
          </a:prstGeom>
        </p:spPr>
      </p:pic>
      <p:pic>
        <p:nvPicPr>
          <p:cNvPr id="150" name="图片 1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64" y="1773794"/>
            <a:ext cx="1120776" cy="741750"/>
          </a:xfrm>
          <a:prstGeom prst="rect">
            <a:avLst/>
          </a:prstGeom>
        </p:spPr>
      </p:pic>
      <p:pic>
        <p:nvPicPr>
          <p:cNvPr id="154" name="图片 1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59" y="3742008"/>
            <a:ext cx="1860311" cy="1860311"/>
          </a:xfrm>
          <a:prstGeom prst="rect">
            <a:avLst/>
          </a:prstGeom>
        </p:spPr>
      </p:pic>
      <p:sp>
        <p:nvSpPr>
          <p:cNvPr id="155" name="文本框 154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 txBox="1"/>
          <p:nvPr/>
        </p:nvSpPr>
        <p:spPr>
          <a:xfrm>
            <a:off x="7866467" y="4730331"/>
            <a:ext cx="208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ym typeface="Calibri" panose="020F0502020204030204" pitchFamily="34" charset="0"/>
              </a:rPr>
              <a:t>Visual Studio 2017</a:t>
            </a:r>
            <a:endParaRPr lang="zh-CN" altLang="en-US" sz="2400" b="1" spc="300" dirty="0">
              <a:latin typeface="造字工房尚雅（非商用）常规体" pitchFamily="2" charset="-122"/>
              <a:ea typeface="造字工房尚雅（非商用）常规体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78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雷锋PPT网www.lfppt.com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88236" y="839705"/>
            <a:ext cx="5415527" cy="5408722"/>
          </a:xfrm>
          <a:prstGeom prst="rect">
            <a:avLst/>
          </a:prstGeom>
        </p:spPr>
      </p:pic>
      <p:sp>
        <p:nvSpPr>
          <p:cNvPr id="8" name="PA_库_文本框 7"/>
          <p:cNvSpPr txBox="1"/>
          <p:nvPr>
            <p:custDataLst>
              <p:tags r:id="rId2"/>
            </p:custDataLst>
          </p:nvPr>
        </p:nvSpPr>
        <p:spPr>
          <a:xfrm>
            <a:off x="4835976" y="2238898"/>
            <a:ext cx="26790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项目组成   </a:t>
            </a:r>
            <a:endParaRPr lang="zh-CN" altLang="en-US" sz="66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893" y="1557806"/>
            <a:ext cx="3196233" cy="209078"/>
            <a:chOff x="693420" y="3421857"/>
            <a:chExt cx="3196233" cy="209078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3826668" y="3421857"/>
              <a:ext cx="62985" cy="2090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93420" y="3429000"/>
              <a:ext cx="31356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730793" y="115587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PART. 01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27856" y="1616202"/>
            <a:ext cx="320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/>
              <a:t>程序主体页面和文本编辑器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 flipV="1">
            <a:off x="648090" y="5136055"/>
            <a:ext cx="3196233" cy="132743"/>
            <a:chOff x="693420" y="3421857"/>
            <a:chExt cx="3196233" cy="209078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3826668" y="3421857"/>
              <a:ext cx="62985" cy="2090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693420" y="3429000"/>
              <a:ext cx="31356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674990" y="485259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PART. 02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72053" y="5312922"/>
            <a:ext cx="320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/>
              <a:t>python</a:t>
            </a:r>
            <a:r>
              <a:rPr lang="zh-CN" altLang="zh-CN" dirty="0"/>
              <a:t>编译功能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flipH="1">
            <a:off x="8382367" y="1638702"/>
            <a:ext cx="3321416" cy="150032"/>
            <a:chOff x="693420" y="3421857"/>
            <a:chExt cx="3196233" cy="209078"/>
          </a:xfrm>
        </p:grpSpPr>
        <p:cxnSp>
          <p:nvCxnSpPr>
            <p:cNvPr id="36" name="直接连接符 35"/>
            <p:cNvCxnSpPr/>
            <p:nvPr/>
          </p:nvCxnSpPr>
          <p:spPr>
            <a:xfrm flipH="1" flipV="1">
              <a:off x="3826668" y="3421857"/>
              <a:ext cx="62985" cy="2090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3420" y="3429000"/>
              <a:ext cx="31356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10284804" y="1260416"/>
            <a:ext cx="1418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PART. 03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550301" y="1720741"/>
            <a:ext cx="320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/>
              <a:t>python</a:t>
            </a:r>
            <a:r>
              <a:rPr lang="zh-CN" altLang="zh-CN"/>
              <a:t>运行与调试功能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 flipH="1" flipV="1">
            <a:off x="8436959" y="5097001"/>
            <a:ext cx="3321416" cy="117734"/>
            <a:chOff x="693420" y="3421857"/>
            <a:chExt cx="3196233" cy="209078"/>
          </a:xfrm>
        </p:grpSpPr>
        <p:cxnSp>
          <p:nvCxnSpPr>
            <p:cNvPr id="51" name="直接连接符 50"/>
            <p:cNvCxnSpPr/>
            <p:nvPr/>
          </p:nvCxnSpPr>
          <p:spPr>
            <a:xfrm flipH="1" flipV="1">
              <a:off x="3826668" y="3421857"/>
              <a:ext cx="62985" cy="2090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693420" y="3429000"/>
              <a:ext cx="31356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/>
          <p:cNvSpPr txBox="1"/>
          <p:nvPr/>
        </p:nvSpPr>
        <p:spPr>
          <a:xfrm>
            <a:off x="10339396" y="4840349"/>
            <a:ext cx="1418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PART. 04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604893" y="5300674"/>
            <a:ext cx="320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dirty="0"/>
              <a:t>相关代码</a:t>
            </a:r>
            <a:r>
              <a:rPr lang="zh-CN" altLang="zh-CN" dirty="0" smtClean="0"/>
              <a:t>工具</a:t>
            </a:r>
            <a:r>
              <a:rPr lang="zh-CN" altLang="en-US" dirty="0" smtClean="0"/>
              <a:t>及其他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777431" y="17929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项目组成</a:t>
            </a:r>
            <a:endParaRPr lang="zh-CN" altLang="en-US" sz="3200" dirty="0"/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11477410" y="40556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1603572" y="75132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80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accel="30000" decel="26000" autoRev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0.025 4.81481E-6 " pathEditMode="relative" rAng="0" ptsTypes="AA">
                                      <p:cBhvr>
                                        <p:cTn id="32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4.44444E-6 L 0.025 -4.44444E-6 " pathEditMode="relative" rAng="0" ptsTypes="AA">
                                      <p:cBhvr>
                                        <p:cTn id="37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5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025 4.44444E-6 " pathEditMode="relative" rAng="0" ptsTypes="AA">
                                      <p:cBhvr>
                                        <p:cTn id="47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4.44444E-6 L 0.025 -4.44444E-6 " pathEditMode="relative" rAng="0" ptsTypes="AA">
                                      <p:cBhvr>
                                        <p:cTn id="52" dur="1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65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1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025 -2.96296E-6 " pathEditMode="relative" rAng="0" ptsTypes="AA">
                                      <p:cBhvr>
                                        <p:cTn id="62" dur="12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1.48148E-6 L 0.025 1.48148E-6 " pathEditMode="relative" rAng="0" ptsTypes="AA">
                                      <p:cBhvr>
                                        <p:cTn id="67" dur="12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5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025 -3.7037E-6 " pathEditMode="relative" rAng="0" ptsTypes="AA">
                                      <p:cBhvr>
                                        <p:cTn id="77" dur="12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7.40741E-7 L 0.025 7.40741E-7 " pathEditMode="relative" rAng="0" ptsTypes="AA">
                                      <p:cBhvr>
                                        <p:cTn id="82" dur="12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23" grpId="0"/>
      <p:bldP spid="23" grpId="1"/>
      <p:bldP spid="24" grpId="0"/>
      <p:bldP spid="24" grpId="1"/>
      <p:bldP spid="33" grpId="0"/>
      <p:bldP spid="33" grpId="1"/>
      <p:bldP spid="34" grpId="0"/>
      <p:bldP spid="34" grpId="1"/>
      <p:bldP spid="38" grpId="0"/>
      <p:bldP spid="38" grpId="1"/>
      <p:bldP spid="39" grpId="0"/>
      <p:bldP spid="39" grpId="1"/>
      <p:bldP spid="53" grpId="0"/>
      <p:bldP spid="53" grpId="1"/>
      <p:bldP spid="54" grpId="0"/>
      <p:bldP spid="5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雷锋PPT网www.lfppt.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87" y="-4393456"/>
            <a:ext cx="8797966" cy="87869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4556" y="4825489"/>
            <a:ext cx="5248227" cy="132343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part1</a:t>
            </a:r>
          </a:p>
          <a:p>
            <a:pPr algn="ctr"/>
            <a:r>
              <a:rPr lang="zh-CN" altLang="en-US" sz="3200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程序主体页面和文本编辑器</a:t>
            </a:r>
            <a:endParaRPr lang="en-US" altLang="zh-CN" sz="3200" dirty="0" smtClean="0">
              <a:latin typeface="造字工房尚雅（非商用）常规体" pitchFamily="2" charset="-122"/>
              <a:ea typeface="造字工房尚雅（非商用）常规体" pitchFamily="2" charset="-122"/>
            </a:endParaRPr>
          </a:p>
          <a:p>
            <a:pPr algn="ctr"/>
            <a:r>
              <a:rPr lang="zh-CN" altLang="en-US" sz="1400" dirty="0" smtClean="0">
                <a:latin typeface="造字工房尚雅（非商用）常规体" pitchFamily="2" charset="-122"/>
                <a:ea typeface="造字工房尚雅（非商用）常规体" pitchFamily="2" charset="-122"/>
              </a:rPr>
              <a:t>文件读写、文本编辑</a:t>
            </a:r>
            <a:endParaRPr lang="zh-CN" altLang="en-US" sz="14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016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25" name="直接连接符 124"/>
          <p:cNvCxnSpPr/>
          <p:nvPr/>
        </p:nvCxnSpPr>
        <p:spPr>
          <a:xfrm>
            <a:off x="839788" y="3707560"/>
            <a:ext cx="105140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>
            <a:off x="4918518" y="2538154"/>
            <a:ext cx="2327614" cy="23276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  <a:effectLst>
            <a:outerShdw blurRad="558800" dist="533400" dir="2700000" sx="95000" sy="95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27" name="椭圆 126"/>
          <p:cNvSpPr/>
          <p:nvPr/>
        </p:nvSpPr>
        <p:spPr>
          <a:xfrm rot="5400000">
            <a:off x="4985044" y="2610280"/>
            <a:ext cx="2194560" cy="219456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6082325" y="3011594"/>
            <a:ext cx="0" cy="1380734"/>
            <a:chOff x="6082325" y="3154469"/>
            <a:chExt cx="0" cy="1380734"/>
          </a:xfrm>
        </p:grpSpPr>
        <p:cxnSp>
          <p:nvCxnSpPr>
            <p:cNvPr id="129" name="直接连接符 128"/>
            <p:cNvCxnSpPr/>
            <p:nvPr/>
          </p:nvCxnSpPr>
          <p:spPr>
            <a:xfrm>
              <a:off x="6082325" y="3154469"/>
              <a:ext cx="0" cy="61210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6082325" y="3923103"/>
              <a:ext cx="0" cy="6121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组合 130"/>
          <p:cNvGrpSpPr/>
          <p:nvPr/>
        </p:nvGrpSpPr>
        <p:grpSpPr>
          <a:xfrm>
            <a:off x="5672412" y="2905604"/>
            <a:ext cx="809757" cy="1598467"/>
            <a:chOff x="5672412" y="3048479"/>
            <a:chExt cx="809757" cy="1598467"/>
          </a:xfrm>
        </p:grpSpPr>
        <p:cxnSp>
          <p:nvCxnSpPr>
            <p:cNvPr id="132" name="直接连接符 131"/>
            <p:cNvCxnSpPr/>
            <p:nvPr/>
          </p:nvCxnSpPr>
          <p:spPr>
            <a:xfrm flipH="1" flipV="1">
              <a:off x="6073653" y="3844151"/>
              <a:ext cx="408516" cy="8027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rot="10800000" flipH="1" flipV="1">
              <a:off x="5672412" y="3048479"/>
              <a:ext cx="408516" cy="802795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椭圆 133"/>
          <p:cNvSpPr/>
          <p:nvPr/>
        </p:nvSpPr>
        <p:spPr>
          <a:xfrm>
            <a:off x="6004058" y="3623694"/>
            <a:ext cx="156534" cy="1565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38100" sx="101000" sy="101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135" name="组合 134"/>
          <p:cNvGrpSpPr/>
          <p:nvPr/>
        </p:nvGrpSpPr>
        <p:grpSpPr>
          <a:xfrm rot="5400000">
            <a:off x="4036884" y="3266226"/>
            <a:ext cx="2723706" cy="475401"/>
            <a:chOff x="3886755" y="4232299"/>
            <a:chExt cx="3857521" cy="673302"/>
          </a:xfrm>
          <a:solidFill>
            <a:schemeClr val="tx2">
              <a:alpha val="50000"/>
            </a:schemeClr>
          </a:solidFill>
        </p:grpSpPr>
        <p:sp>
          <p:nvSpPr>
            <p:cNvPr id="136" name="任意多边形 135"/>
            <p:cNvSpPr/>
            <p:nvPr/>
          </p:nvSpPr>
          <p:spPr>
            <a:xfrm>
              <a:off x="3886755" y="4350575"/>
              <a:ext cx="3857508" cy="555026"/>
            </a:xfrm>
            <a:custGeom>
              <a:avLst/>
              <a:gdLst>
                <a:gd name="connsiteX0" fmla="*/ 138756 w 3857515"/>
                <a:gd name="connsiteY0" fmla="*/ 0 h 555025"/>
                <a:gd name="connsiteX1" fmla="*/ 910754 w 3857515"/>
                <a:gd name="connsiteY1" fmla="*/ 0 h 555025"/>
                <a:gd name="connsiteX2" fmla="*/ 3857515 w 3857515"/>
                <a:gd name="connsiteY2" fmla="*/ 0 h 555025"/>
                <a:gd name="connsiteX3" fmla="*/ 3833472 w 3857515"/>
                <a:gd name="connsiteY3" fmla="*/ 49909 h 555025"/>
                <a:gd name="connsiteX4" fmla="*/ 3432591 w 3857515"/>
                <a:gd name="connsiteY4" fmla="*/ 536133 h 555025"/>
                <a:gd name="connsiteX5" fmla="*/ 3407327 w 3857515"/>
                <a:gd name="connsiteY5" fmla="*/ 555025 h 555025"/>
                <a:gd name="connsiteX6" fmla="*/ 1360941 w 3857515"/>
                <a:gd name="connsiteY6" fmla="*/ 555025 h 555025"/>
                <a:gd name="connsiteX7" fmla="*/ 0 w 3857515"/>
                <a:gd name="connsiteY7" fmla="*/ 555025 h 55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7515" h="555025">
                  <a:moveTo>
                    <a:pt x="138756" y="0"/>
                  </a:moveTo>
                  <a:lnTo>
                    <a:pt x="910754" y="0"/>
                  </a:lnTo>
                  <a:lnTo>
                    <a:pt x="3857515" y="0"/>
                  </a:lnTo>
                  <a:lnTo>
                    <a:pt x="3833472" y="49909"/>
                  </a:lnTo>
                  <a:cubicBezTo>
                    <a:pt x="3731975" y="236749"/>
                    <a:pt x="3595402" y="401770"/>
                    <a:pt x="3432591" y="536133"/>
                  </a:cubicBezTo>
                  <a:lnTo>
                    <a:pt x="3407327" y="555025"/>
                  </a:lnTo>
                  <a:lnTo>
                    <a:pt x="1360941" y="555025"/>
                  </a:lnTo>
                  <a:lnTo>
                    <a:pt x="0" y="55502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" sx="101000" sy="101000" algn="ctr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7569380" y="4232299"/>
              <a:ext cx="174896" cy="118264"/>
            </a:xfrm>
            <a:custGeom>
              <a:avLst/>
              <a:gdLst>
                <a:gd name="connsiteX0" fmla="*/ 174896 w 174896"/>
                <a:gd name="connsiteY0" fmla="*/ 118264 h 118264"/>
                <a:gd name="connsiteX1" fmla="*/ 0 w 174896"/>
                <a:gd name="connsiteY1" fmla="*/ 118264 h 118264"/>
                <a:gd name="connsiteX2" fmla="*/ 45366 w 174896"/>
                <a:gd name="connsiteY2" fmla="*/ 24091 h 118264"/>
                <a:gd name="connsiteX3" fmla="*/ 54183 w 174896"/>
                <a:gd name="connsiteY3" fmla="*/ 0 h 1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96" h="118264">
                  <a:moveTo>
                    <a:pt x="174896" y="118264"/>
                  </a:moveTo>
                  <a:lnTo>
                    <a:pt x="0" y="118264"/>
                  </a:lnTo>
                  <a:lnTo>
                    <a:pt x="45366" y="24091"/>
                  </a:lnTo>
                  <a:lnTo>
                    <a:pt x="5418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5400000">
            <a:off x="5396426" y="3648856"/>
            <a:ext cx="2696797" cy="475391"/>
            <a:chOff x="4447722" y="2324025"/>
            <a:chExt cx="3819418" cy="673286"/>
          </a:xfrm>
          <a:solidFill>
            <a:schemeClr val="tx2">
              <a:alpha val="50000"/>
            </a:schemeClr>
          </a:solidFill>
        </p:grpSpPr>
        <p:sp>
          <p:nvSpPr>
            <p:cNvPr id="139" name="任意多边形 138"/>
            <p:cNvSpPr/>
            <p:nvPr/>
          </p:nvSpPr>
          <p:spPr>
            <a:xfrm rot="10800000">
              <a:off x="4447722" y="2879048"/>
              <a:ext cx="174896" cy="118263"/>
            </a:xfrm>
            <a:custGeom>
              <a:avLst/>
              <a:gdLst>
                <a:gd name="connsiteX0" fmla="*/ 174896 w 174896"/>
                <a:gd name="connsiteY0" fmla="*/ 118264 h 118264"/>
                <a:gd name="connsiteX1" fmla="*/ 0 w 174896"/>
                <a:gd name="connsiteY1" fmla="*/ 118264 h 118264"/>
                <a:gd name="connsiteX2" fmla="*/ 45366 w 174896"/>
                <a:gd name="connsiteY2" fmla="*/ 24091 h 118264"/>
                <a:gd name="connsiteX3" fmla="*/ 54183 w 174896"/>
                <a:gd name="connsiteY3" fmla="*/ 0 h 1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96" h="118264">
                  <a:moveTo>
                    <a:pt x="174896" y="118264"/>
                  </a:moveTo>
                  <a:lnTo>
                    <a:pt x="0" y="118264"/>
                  </a:lnTo>
                  <a:lnTo>
                    <a:pt x="45366" y="24091"/>
                  </a:lnTo>
                  <a:lnTo>
                    <a:pt x="5418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0" name="任意多边形 139"/>
            <p:cNvSpPr/>
            <p:nvPr/>
          </p:nvSpPr>
          <p:spPr>
            <a:xfrm>
              <a:off x="4447723" y="2324025"/>
              <a:ext cx="3819417" cy="555025"/>
            </a:xfrm>
            <a:custGeom>
              <a:avLst/>
              <a:gdLst>
                <a:gd name="connsiteX0" fmla="*/ 450187 w 3819416"/>
                <a:gd name="connsiteY0" fmla="*/ 0 h 555025"/>
                <a:gd name="connsiteX1" fmla="*/ 2496573 w 3819416"/>
                <a:gd name="connsiteY1" fmla="*/ 0 h 555025"/>
                <a:gd name="connsiteX2" fmla="*/ 3819416 w 3819416"/>
                <a:gd name="connsiteY2" fmla="*/ 0 h 555025"/>
                <a:gd name="connsiteX3" fmla="*/ 3680660 w 3819416"/>
                <a:gd name="connsiteY3" fmla="*/ 555025 h 555025"/>
                <a:gd name="connsiteX4" fmla="*/ 2946761 w 3819416"/>
                <a:gd name="connsiteY4" fmla="*/ 555025 h 555025"/>
                <a:gd name="connsiteX5" fmla="*/ 0 w 3819416"/>
                <a:gd name="connsiteY5" fmla="*/ 555025 h 555025"/>
                <a:gd name="connsiteX6" fmla="*/ 24042 w 3819416"/>
                <a:gd name="connsiteY6" fmla="*/ 505116 h 555025"/>
                <a:gd name="connsiteX7" fmla="*/ 424923 w 3819416"/>
                <a:gd name="connsiteY7" fmla="*/ 18892 h 55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9416" h="555025">
                  <a:moveTo>
                    <a:pt x="450187" y="0"/>
                  </a:moveTo>
                  <a:lnTo>
                    <a:pt x="2496573" y="0"/>
                  </a:lnTo>
                  <a:lnTo>
                    <a:pt x="3819416" y="0"/>
                  </a:lnTo>
                  <a:lnTo>
                    <a:pt x="3680660" y="555025"/>
                  </a:lnTo>
                  <a:lnTo>
                    <a:pt x="2946761" y="555025"/>
                  </a:lnTo>
                  <a:lnTo>
                    <a:pt x="0" y="555025"/>
                  </a:lnTo>
                  <a:lnTo>
                    <a:pt x="24042" y="505116"/>
                  </a:lnTo>
                  <a:cubicBezTo>
                    <a:pt x="125540" y="318276"/>
                    <a:pt x="262113" y="153256"/>
                    <a:pt x="424923" y="1889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38100" sx="101000" sy="101000" algn="ctr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141" name="文本框 140"/>
          <p:cNvSpPr txBox="1"/>
          <p:nvPr/>
        </p:nvSpPr>
        <p:spPr>
          <a:xfrm>
            <a:off x="5119065" y="2286232"/>
            <a:ext cx="516722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Dev</a:t>
            </a:r>
          </a:p>
          <a:p>
            <a:pPr algn="ctr">
              <a:lnSpc>
                <a:spcPct val="80000"/>
              </a:lnSpc>
            </a:pPr>
            <a:endParaRPr lang="en-US" altLang="zh-CN" sz="28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  <a:p>
            <a:pPr algn="ctr">
              <a:lnSpc>
                <a:spcPct val="8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C++</a:t>
            </a:r>
            <a:endParaRPr lang="en-US" altLang="zh-CN" sz="28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6536198" y="2874567"/>
            <a:ext cx="516722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python</a:t>
            </a:r>
            <a:endParaRPr lang="zh-CN" altLang="en-US" sz="28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43" name="任意多边形 142"/>
          <p:cNvSpPr/>
          <p:nvPr/>
        </p:nvSpPr>
        <p:spPr>
          <a:xfrm flipH="1">
            <a:off x="848118" y="3708399"/>
            <a:ext cx="1671237" cy="45719"/>
          </a:xfrm>
          <a:custGeom>
            <a:avLst/>
            <a:gdLst>
              <a:gd name="connsiteX0" fmla="*/ 24902 w 1352052"/>
              <a:gd name="connsiteY0" fmla="*/ 0 h 102944"/>
              <a:gd name="connsiteX1" fmla="*/ 1352052 w 1352052"/>
              <a:gd name="connsiteY1" fmla="*/ 0 h 102944"/>
              <a:gd name="connsiteX2" fmla="*/ 1327150 w 1352052"/>
              <a:gd name="connsiteY2" fmla="*/ 102944 h 102944"/>
              <a:gd name="connsiteX3" fmla="*/ 0 w 1352052"/>
              <a:gd name="connsiteY3" fmla="*/ 102944 h 10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052" h="102944">
                <a:moveTo>
                  <a:pt x="24902" y="0"/>
                </a:moveTo>
                <a:lnTo>
                  <a:pt x="1352052" y="0"/>
                </a:lnTo>
                <a:lnTo>
                  <a:pt x="1327150" y="102944"/>
                </a:lnTo>
                <a:lnTo>
                  <a:pt x="0" y="1029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7269731" y="2607670"/>
            <a:ext cx="4330760" cy="108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界面设计主要参考了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Dev C++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软件的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界面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按钮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图标和界面摆放基本继承了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Dev C++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软件的风格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48" name="任意多边形 147"/>
          <p:cNvSpPr/>
          <p:nvPr/>
        </p:nvSpPr>
        <p:spPr>
          <a:xfrm>
            <a:off x="9724339" y="3672340"/>
            <a:ext cx="1671237" cy="45719"/>
          </a:xfrm>
          <a:custGeom>
            <a:avLst/>
            <a:gdLst>
              <a:gd name="connsiteX0" fmla="*/ 24902 w 1352052"/>
              <a:gd name="connsiteY0" fmla="*/ 0 h 102944"/>
              <a:gd name="connsiteX1" fmla="*/ 1352052 w 1352052"/>
              <a:gd name="connsiteY1" fmla="*/ 0 h 102944"/>
              <a:gd name="connsiteX2" fmla="*/ 1327150 w 1352052"/>
              <a:gd name="connsiteY2" fmla="*/ 102944 h 102944"/>
              <a:gd name="connsiteX3" fmla="*/ 0 w 1352052"/>
              <a:gd name="connsiteY3" fmla="*/ 102944 h 10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052" h="102944">
                <a:moveTo>
                  <a:pt x="24902" y="0"/>
                </a:moveTo>
                <a:lnTo>
                  <a:pt x="1352052" y="0"/>
                </a:lnTo>
                <a:lnTo>
                  <a:pt x="1327150" y="102944"/>
                </a:lnTo>
                <a:lnTo>
                  <a:pt x="0" y="1029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9627084" y="3063540"/>
            <a:ext cx="186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Dev Python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821328" y="3730340"/>
            <a:ext cx="1865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Dev C++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cxnSp>
        <p:nvCxnSpPr>
          <p:cNvPr id="152" name="直接连接符 151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5" y="545507"/>
            <a:ext cx="49530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610" y="3711963"/>
            <a:ext cx="4978097" cy="3136971"/>
          </a:xfrm>
          <a:prstGeom prst="rect">
            <a:avLst/>
          </a:prstGeom>
        </p:spPr>
      </p:pic>
      <p:sp>
        <p:nvSpPr>
          <p:cNvPr id="155" name="文本框 154"/>
          <p:cNvSpPr txBox="1"/>
          <p:nvPr/>
        </p:nvSpPr>
        <p:spPr>
          <a:xfrm>
            <a:off x="805118" y="4354945"/>
            <a:ext cx="43179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减少本工具的学习成本，让使用过</a:t>
            </a:r>
            <a:r>
              <a:rPr lang="en-US" altLang="zh-CN" dirty="0"/>
              <a:t>Dev C++</a:t>
            </a:r>
            <a:r>
              <a:rPr lang="zh-CN" altLang="zh-CN" dirty="0"/>
              <a:t>的程序员能够快速</a:t>
            </a:r>
            <a:r>
              <a:rPr lang="zh-CN" altLang="zh-CN" dirty="0" smtClean="0"/>
              <a:t>上手</a:t>
            </a:r>
            <a:endParaRPr lang="zh-CN" altLang="zh-CN" dirty="0"/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9061115" y="28167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</a:rPr>
              <a:t>项目主体页面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11603572" y="75132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48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-1.11111E-6 L -0.10886 -1.11111E-6 " pathEditMode="relative" rAng="0" ptsTypes="AA">
                                      <p:cBhvr>
                                        <p:cTn id="681" dur="75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0"/>
                                    </p:animMotion>
                                  </p:childTnLst>
                                </p:cTn>
                              </p:par>
                              <p:par>
                                <p:cTn id="682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-1.11111E-6 L 3.125E-6 -1.11111E-6 " pathEditMode="relative" rAng="0" ptsTypes="AA">
                                      <p:cBhvr>
                                        <p:cTn id="683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6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1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4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7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699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0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70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2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4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7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8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1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3" dur="75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4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7" dur="75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8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7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17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0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2" presetID="17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1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4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  <p:bldP spid="126" grpId="0" animBg="1"/>
      <p:bldP spid="126" grpId="1" animBg="1"/>
      <p:bldP spid="126" grpId="2" animBg="1"/>
      <p:bldP spid="127" grpId="0" animBg="1"/>
      <p:bldP spid="134" grpId="0" animBg="1"/>
      <p:bldP spid="141" grpId="0"/>
      <p:bldP spid="142" grpId="0"/>
      <p:bldP spid="143" grpId="0" animBg="1"/>
      <p:bldP spid="145" grpId="0"/>
      <p:bldP spid="148" grpId="0" animBg="1"/>
      <p:bldP spid="149" grpId="0"/>
      <p:bldP spid="150" grpId="0"/>
      <p:bldP spid="1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6" name="平行四边形 125"/>
          <p:cNvSpPr/>
          <p:nvPr/>
        </p:nvSpPr>
        <p:spPr>
          <a:xfrm>
            <a:off x="6640279" y="0"/>
            <a:ext cx="3946155" cy="5692462"/>
          </a:xfrm>
          <a:prstGeom prst="parallelogram">
            <a:avLst>
              <a:gd name="adj" fmla="val 9381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7" name="平行四边形 126"/>
          <p:cNvSpPr/>
          <p:nvPr/>
        </p:nvSpPr>
        <p:spPr>
          <a:xfrm>
            <a:off x="6186154" y="4842457"/>
            <a:ext cx="1489656" cy="1983033"/>
          </a:xfrm>
          <a:prstGeom prst="parallelogram">
            <a:avLst>
              <a:gd name="adj" fmla="val 8770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8" name="平行四边形 127"/>
          <p:cNvSpPr/>
          <p:nvPr/>
        </p:nvSpPr>
        <p:spPr>
          <a:xfrm>
            <a:off x="82726" y="2129246"/>
            <a:ext cx="1489656" cy="1983033"/>
          </a:xfrm>
          <a:prstGeom prst="parallelogram">
            <a:avLst>
              <a:gd name="adj" fmla="val 8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9" name="平行四边形 128"/>
          <p:cNvSpPr/>
          <p:nvPr/>
        </p:nvSpPr>
        <p:spPr>
          <a:xfrm>
            <a:off x="160000" y="1856485"/>
            <a:ext cx="1262593" cy="1728073"/>
          </a:xfrm>
          <a:prstGeom prst="parallelogram">
            <a:avLst>
              <a:gd name="adj" fmla="val 87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7386885" y="3392488"/>
            <a:ext cx="1004552" cy="100455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 rot="10800000" flipV="1">
            <a:off x="9389741" y="3760003"/>
            <a:ext cx="293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程序主体</a:t>
            </a:r>
            <a:r>
              <a:rPr lang="zh-CN" altLang="zh-CN" b="1" dirty="0" smtClean="0"/>
              <a:t>页面</a:t>
            </a:r>
            <a:endParaRPr lang="zh-CN" altLang="en-US" sz="2000" b="1" dirty="0">
              <a:solidFill>
                <a:schemeClr val="accent6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972116" y="4213061"/>
            <a:ext cx="4349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200" dirty="0" smtClean="0"/>
              <a:t>菜单栏</a:t>
            </a:r>
            <a:r>
              <a:rPr lang="en-US" altLang="zh-CN" sz="1200" dirty="0" smtClean="0"/>
              <a:t>&amp;</a:t>
            </a:r>
            <a:r>
              <a:rPr lang="zh-CN" altLang="zh-CN" sz="1200" dirty="0" smtClean="0"/>
              <a:t>工具栏程序</a:t>
            </a:r>
            <a:r>
              <a:rPr lang="zh-CN" altLang="zh-CN" sz="1200" dirty="0"/>
              <a:t>主要功能的</a:t>
            </a:r>
            <a:r>
              <a:rPr lang="zh-CN" altLang="zh-CN" sz="1200" dirty="0" smtClean="0"/>
              <a:t>入口</a:t>
            </a:r>
            <a:endParaRPr lang="en-US" altLang="zh-CN" sz="1200" dirty="0" smtClean="0"/>
          </a:p>
          <a:p>
            <a:pPr algn="ctr"/>
            <a:r>
              <a:rPr lang="zh-CN" altLang="zh-CN" sz="1200" dirty="0" smtClean="0"/>
              <a:t>代码编辑器</a:t>
            </a:r>
            <a:r>
              <a:rPr lang="zh-CN" altLang="en-US" sz="1200" dirty="0" smtClean="0"/>
              <a:t>：</a:t>
            </a:r>
            <a:r>
              <a:rPr lang="zh-CN" altLang="zh-CN" sz="1200" dirty="0" smtClean="0"/>
              <a:t>具有</a:t>
            </a:r>
            <a:r>
              <a:rPr lang="zh-CN" altLang="zh-CN" sz="1200" dirty="0"/>
              <a:t>自动缩进、代码高亮、代码折叠等</a:t>
            </a:r>
            <a:r>
              <a:rPr lang="zh-CN" altLang="zh-CN" sz="1200" dirty="0" smtClean="0"/>
              <a:t>功能</a:t>
            </a:r>
            <a:endParaRPr lang="en-US" altLang="zh-CN" sz="1200" dirty="0"/>
          </a:p>
          <a:p>
            <a:pPr algn="ctr"/>
            <a:r>
              <a:rPr lang="zh-CN" altLang="en-US" sz="1200" dirty="0" smtClean="0"/>
              <a:t>底部输出区域：具有</a:t>
            </a:r>
            <a:r>
              <a:rPr lang="zh-CN" altLang="zh-CN" sz="1200" dirty="0" smtClean="0"/>
              <a:t>程序</a:t>
            </a:r>
            <a:r>
              <a:rPr lang="zh-CN" altLang="zh-CN" sz="1200" dirty="0"/>
              <a:t>输出、变量监视、编译日志等</a:t>
            </a:r>
            <a:r>
              <a:rPr lang="zh-CN" altLang="zh-CN" sz="1200" dirty="0" smtClean="0"/>
              <a:t>功能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 rot="5400000">
            <a:off x="7680573" y="3702305"/>
            <a:ext cx="430212" cy="439738"/>
            <a:chOff x="7146926" y="2851150"/>
            <a:chExt cx="430212" cy="439738"/>
          </a:xfrm>
        </p:grpSpPr>
        <p:sp>
          <p:nvSpPr>
            <p:cNvPr id="134" name="Freeform 346"/>
            <p:cNvSpPr>
              <a:spLocks/>
            </p:cNvSpPr>
            <p:nvPr/>
          </p:nvSpPr>
          <p:spPr bwMode="auto">
            <a:xfrm>
              <a:off x="7348538" y="2851150"/>
              <a:ext cx="228600" cy="227013"/>
            </a:xfrm>
            <a:custGeom>
              <a:avLst/>
              <a:gdLst>
                <a:gd name="T0" fmla="*/ 17 w 67"/>
                <a:gd name="T1" fmla="*/ 66 h 66"/>
                <a:gd name="T2" fmla="*/ 19 w 67"/>
                <a:gd name="T3" fmla="*/ 66 h 66"/>
                <a:gd name="T4" fmla="*/ 32 w 67"/>
                <a:gd name="T5" fmla="*/ 61 h 66"/>
                <a:gd name="T6" fmla="*/ 62 w 67"/>
                <a:gd name="T7" fmla="*/ 31 h 66"/>
                <a:gd name="T8" fmla="*/ 67 w 67"/>
                <a:gd name="T9" fmla="*/ 18 h 66"/>
                <a:gd name="T10" fmla="*/ 62 w 67"/>
                <a:gd name="T11" fmla="*/ 5 h 66"/>
                <a:gd name="T12" fmla="*/ 49 w 67"/>
                <a:gd name="T13" fmla="*/ 0 h 66"/>
                <a:gd name="T14" fmla="*/ 49 w 67"/>
                <a:gd name="T15" fmla="*/ 0 h 66"/>
                <a:gd name="T16" fmla="*/ 36 w 67"/>
                <a:gd name="T17" fmla="*/ 5 h 66"/>
                <a:gd name="T18" fmla="*/ 6 w 67"/>
                <a:gd name="T19" fmla="*/ 35 h 66"/>
                <a:gd name="T20" fmla="*/ 1 w 67"/>
                <a:gd name="T21" fmla="*/ 52 h 66"/>
                <a:gd name="T22" fmla="*/ 4 w 67"/>
                <a:gd name="T23" fmla="*/ 53 h 66"/>
                <a:gd name="T24" fmla="*/ 5 w 67"/>
                <a:gd name="T25" fmla="*/ 51 h 66"/>
                <a:gd name="T26" fmla="*/ 9 w 67"/>
                <a:gd name="T27" fmla="*/ 38 h 66"/>
                <a:gd name="T28" fmla="*/ 39 w 67"/>
                <a:gd name="T29" fmla="*/ 8 h 66"/>
                <a:gd name="T30" fmla="*/ 49 w 67"/>
                <a:gd name="T31" fmla="*/ 4 h 66"/>
                <a:gd name="T32" fmla="*/ 59 w 67"/>
                <a:gd name="T33" fmla="*/ 8 h 66"/>
                <a:gd name="T34" fmla="*/ 63 w 67"/>
                <a:gd name="T35" fmla="*/ 18 h 66"/>
                <a:gd name="T36" fmla="*/ 59 w 67"/>
                <a:gd name="T37" fmla="*/ 28 h 66"/>
                <a:gd name="T38" fmla="*/ 29 w 67"/>
                <a:gd name="T39" fmla="*/ 58 h 66"/>
                <a:gd name="T40" fmla="*/ 17 w 67"/>
                <a:gd name="T41" fmla="*/ 62 h 66"/>
                <a:gd name="T42" fmla="*/ 15 w 67"/>
                <a:gd name="T43" fmla="*/ 64 h 66"/>
                <a:gd name="T44" fmla="*/ 17 w 67"/>
                <a:gd name="T4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66">
                  <a:moveTo>
                    <a:pt x="17" y="66"/>
                  </a:moveTo>
                  <a:cubicBezTo>
                    <a:pt x="18" y="66"/>
                    <a:pt x="18" y="66"/>
                    <a:pt x="19" y="66"/>
                  </a:cubicBezTo>
                  <a:cubicBezTo>
                    <a:pt x="24" y="66"/>
                    <a:pt x="28" y="64"/>
                    <a:pt x="32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5" y="27"/>
                    <a:pt x="67" y="23"/>
                    <a:pt x="67" y="18"/>
                  </a:cubicBezTo>
                  <a:cubicBezTo>
                    <a:pt x="67" y="13"/>
                    <a:pt x="65" y="9"/>
                    <a:pt x="62" y="5"/>
                  </a:cubicBezTo>
                  <a:cubicBezTo>
                    <a:pt x="58" y="2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4" y="0"/>
                    <a:pt x="39" y="2"/>
                    <a:pt x="36" y="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9"/>
                    <a:pt x="0" y="46"/>
                    <a:pt x="1" y="52"/>
                  </a:cubicBezTo>
                  <a:cubicBezTo>
                    <a:pt x="1" y="53"/>
                    <a:pt x="3" y="53"/>
                    <a:pt x="4" y="53"/>
                  </a:cubicBezTo>
                  <a:cubicBezTo>
                    <a:pt x="5" y="53"/>
                    <a:pt x="6" y="52"/>
                    <a:pt x="5" y="51"/>
                  </a:cubicBezTo>
                  <a:cubicBezTo>
                    <a:pt x="4" y="46"/>
                    <a:pt x="6" y="41"/>
                    <a:pt x="9" y="3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6"/>
                    <a:pt x="45" y="4"/>
                    <a:pt x="49" y="4"/>
                  </a:cubicBezTo>
                  <a:cubicBezTo>
                    <a:pt x="53" y="4"/>
                    <a:pt x="56" y="6"/>
                    <a:pt x="59" y="8"/>
                  </a:cubicBezTo>
                  <a:cubicBezTo>
                    <a:pt x="61" y="11"/>
                    <a:pt x="63" y="14"/>
                    <a:pt x="63" y="18"/>
                  </a:cubicBezTo>
                  <a:cubicBezTo>
                    <a:pt x="63" y="22"/>
                    <a:pt x="61" y="25"/>
                    <a:pt x="59" y="2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6" y="61"/>
                    <a:pt x="22" y="62"/>
                    <a:pt x="17" y="62"/>
                  </a:cubicBezTo>
                  <a:cubicBezTo>
                    <a:pt x="16" y="62"/>
                    <a:pt x="15" y="62"/>
                    <a:pt x="15" y="64"/>
                  </a:cubicBezTo>
                  <a:cubicBezTo>
                    <a:pt x="15" y="65"/>
                    <a:pt x="16" y="66"/>
                    <a:pt x="17" y="66"/>
                  </a:cubicBezTo>
                  <a:close/>
                </a:path>
              </a:pathLst>
            </a:custGeom>
            <a:solidFill>
              <a:srgbClr val="808184"/>
            </a:solidFill>
            <a:ln w="285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35" name="Freeform 347"/>
            <p:cNvSpPr>
              <a:spLocks/>
            </p:cNvSpPr>
            <p:nvPr/>
          </p:nvSpPr>
          <p:spPr bwMode="auto">
            <a:xfrm>
              <a:off x="7146926" y="3063875"/>
              <a:ext cx="228600" cy="227013"/>
            </a:xfrm>
            <a:custGeom>
              <a:avLst/>
              <a:gdLst>
                <a:gd name="T0" fmla="*/ 61 w 67"/>
                <a:gd name="T1" fmla="*/ 31 h 66"/>
                <a:gd name="T2" fmla="*/ 65 w 67"/>
                <a:gd name="T3" fmla="*/ 14 h 66"/>
                <a:gd name="T4" fmla="*/ 63 w 67"/>
                <a:gd name="T5" fmla="*/ 12 h 66"/>
                <a:gd name="T6" fmla="*/ 61 w 67"/>
                <a:gd name="T7" fmla="*/ 15 h 66"/>
                <a:gd name="T8" fmla="*/ 58 w 67"/>
                <a:gd name="T9" fmla="*/ 28 h 66"/>
                <a:gd name="T10" fmla="*/ 28 w 67"/>
                <a:gd name="T11" fmla="*/ 58 h 66"/>
                <a:gd name="T12" fmla="*/ 18 w 67"/>
                <a:gd name="T13" fmla="*/ 62 h 66"/>
                <a:gd name="T14" fmla="*/ 8 w 67"/>
                <a:gd name="T15" fmla="*/ 58 h 66"/>
                <a:gd name="T16" fmla="*/ 4 w 67"/>
                <a:gd name="T17" fmla="*/ 48 h 66"/>
                <a:gd name="T18" fmla="*/ 8 w 67"/>
                <a:gd name="T19" fmla="*/ 38 h 66"/>
                <a:gd name="T20" fmla="*/ 38 w 67"/>
                <a:gd name="T21" fmla="*/ 8 h 66"/>
                <a:gd name="T22" fmla="*/ 50 w 67"/>
                <a:gd name="T23" fmla="*/ 4 h 66"/>
                <a:gd name="T24" fmla="*/ 52 w 67"/>
                <a:gd name="T25" fmla="*/ 2 h 66"/>
                <a:gd name="T26" fmla="*/ 50 w 67"/>
                <a:gd name="T27" fmla="*/ 0 h 66"/>
                <a:gd name="T28" fmla="*/ 35 w 67"/>
                <a:gd name="T29" fmla="*/ 5 h 66"/>
                <a:gd name="T30" fmla="*/ 5 w 67"/>
                <a:gd name="T31" fmla="*/ 35 h 66"/>
                <a:gd name="T32" fmla="*/ 0 w 67"/>
                <a:gd name="T33" fmla="*/ 48 h 66"/>
                <a:gd name="T34" fmla="*/ 5 w 67"/>
                <a:gd name="T35" fmla="*/ 61 h 66"/>
                <a:gd name="T36" fmla="*/ 18 w 67"/>
                <a:gd name="T37" fmla="*/ 66 h 66"/>
                <a:gd name="T38" fmla="*/ 18 w 67"/>
                <a:gd name="T39" fmla="*/ 66 h 66"/>
                <a:gd name="T40" fmla="*/ 31 w 67"/>
                <a:gd name="T41" fmla="*/ 61 h 66"/>
                <a:gd name="T42" fmla="*/ 61 w 67"/>
                <a:gd name="T43" fmla="*/ 3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66">
                  <a:moveTo>
                    <a:pt x="61" y="31"/>
                  </a:moveTo>
                  <a:cubicBezTo>
                    <a:pt x="65" y="26"/>
                    <a:pt x="67" y="20"/>
                    <a:pt x="65" y="14"/>
                  </a:cubicBezTo>
                  <a:cubicBezTo>
                    <a:pt x="65" y="13"/>
                    <a:pt x="64" y="12"/>
                    <a:pt x="63" y="12"/>
                  </a:cubicBezTo>
                  <a:cubicBezTo>
                    <a:pt x="62" y="12"/>
                    <a:pt x="61" y="14"/>
                    <a:pt x="61" y="15"/>
                  </a:cubicBezTo>
                  <a:cubicBezTo>
                    <a:pt x="62" y="20"/>
                    <a:pt x="61" y="25"/>
                    <a:pt x="58" y="2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5" y="60"/>
                    <a:pt x="22" y="62"/>
                    <a:pt x="18" y="62"/>
                  </a:cubicBezTo>
                  <a:cubicBezTo>
                    <a:pt x="14" y="62"/>
                    <a:pt x="11" y="60"/>
                    <a:pt x="8" y="58"/>
                  </a:cubicBezTo>
                  <a:cubicBezTo>
                    <a:pt x="6" y="55"/>
                    <a:pt x="4" y="52"/>
                    <a:pt x="4" y="48"/>
                  </a:cubicBezTo>
                  <a:cubicBezTo>
                    <a:pt x="4" y="44"/>
                    <a:pt x="6" y="41"/>
                    <a:pt x="8" y="3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5"/>
                    <a:pt x="45" y="4"/>
                    <a:pt x="50" y="4"/>
                  </a:cubicBezTo>
                  <a:cubicBezTo>
                    <a:pt x="51" y="4"/>
                    <a:pt x="52" y="4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4" y="0"/>
                    <a:pt x="39" y="1"/>
                    <a:pt x="35" y="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" y="39"/>
                    <a:pt x="0" y="43"/>
                    <a:pt x="0" y="48"/>
                  </a:cubicBezTo>
                  <a:cubicBezTo>
                    <a:pt x="0" y="53"/>
                    <a:pt x="2" y="57"/>
                    <a:pt x="5" y="61"/>
                  </a:cubicBezTo>
                  <a:cubicBezTo>
                    <a:pt x="9" y="64"/>
                    <a:pt x="13" y="66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23" y="66"/>
                    <a:pt x="27" y="64"/>
                    <a:pt x="31" y="61"/>
                  </a:cubicBezTo>
                  <a:lnTo>
                    <a:pt x="61" y="31"/>
                  </a:lnTo>
                  <a:close/>
                </a:path>
              </a:pathLst>
            </a:custGeom>
            <a:solidFill>
              <a:srgbClr val="808184"/>
            </a:solidFill>
            <a:ln w="285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36" name="Freeform 348"/>
            <p:cNvSpPr>
              <a:spLocks/>
            </p:cNvSpPr>
            <p:nvPr/>
          </p:nvSpPr>
          <p:spPr bwMode="auto">
            <a:xfrm>
              <a:off x="7259638" y="2971800"/>
              <a:ext cx="201613" cy="198438"/>
            </a:xfrm>
            <a:custGeom>
              <a:avLst/>
              <a:gdLst>
                <a:gd name="T0" fmla="*/ 58 w 59"/>
                <a:gd name="T1" fmla="*/ 0 h 58"/>
                <a:gd name="T2" fmla="*/ 55 w 59"/>
                <a:gd name="T3" fmla="*/ 0 h 58"/>
                <a:gd name="T4" fmla="*/ 1 w 59"/>
                <a:gd name="T5" fmla="*/ 54 h 58"/>
                <a:gd name="T6" fmla="*/ 1 w 59"/>
                <a:gd name="T7" fmla="*/ 58 h 58"/>
                <a:gd name="T8" fmla="*/ 2 w 59"/>
                <a:gd name="T9" fmla="*/ 58 h 58"/>
                <a:gd name="T10" fmla="*/ 4 w 59"/>
                <a:gd name="T11" fmla="*/ 58 h 58"/>
                <a:gd name="T12" fmla="*/ 58 w 59"/>
                <a:gd name="T13" fmla="*/ 4 h 58"/>
                <a:gd name="T14" fmla="*/ 58 w 59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58">
                  <a:moveTo>
                    <a:pt x="58" y="0"/>
                  </a:moveTo>
                  <a:cubicBezTo>
                    <a:pt x="57" y="0"/>
                    <a:pt x="56" y="0"/>
                    <a:pt x="55" y="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1" y="58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8"/>
                    <a:pt x="4" y="58"/>
                    <a:pt x="4" y="58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9" y="1"/>
                    <a:pt x="58" y="0"/>
                  </a:cubicBezTo>
                  <a:close/>
                </a:path>
              </a:pathLst>
            </a:custGeom>
            <a:solidFill>
              <a:srgbClr val="808184"/>
            </a:solidFill>
            <a:ln w="285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38" name="直接连接符 137"/>
          <p:cNvCxnSpPr/>
          <p:nvPr/>
        </p:nvCxnSpPr>
        <p:spPr>
          <a:xfrm flipH="1">
            <a:off x="11480462" y="18665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663" y="545611"/>
            <a:ext cx="49403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1" name="直接箭头连接符 140"/>
          <p:cNvCxnSpPr/>
          <p:nvPr/>
        </p:nvCxnSpPr>
        <p:spPr>
          <a:xfrm>
            <a:off x="6286981" y="1078078"/>
            <a:ext cx="12032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6286980" y="1529209"/>
            <a:ext cx="12032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3212327" y="4483598"/>
            <a:ext cx="0" cy="1281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 flipV="1">
            <a:off x="4850296" y="306679"/>
            <a:ext cx="0" cy="5647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7569654" y="8934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工具栏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7569654" y="13530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代码编辑器</a:t>
            </a:r>
            <a:endParaRPr lang="zh-CN" altLang="en-US" dirty="0"/>
          </a:p>
        </p:txBody>
      </p:sp>
      <p:sp>
        <p:nvSpPr>
          <p:cNvPr id="153" name="文本框 152"/>
          <p:cNvSpPr txBox="1"/>
          <p:nvPr/>
        </p:nvSpPr>
        <p:spPr>
          <a:xfrm>
            <a:off x="4309062" y="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顶部菜单</a:t>
            </a:r>
            <a:endParaRPr lang="zh-CN" altLang="en-US" dirty="0"/>
          </a:p>
        </p:txBody>
      </p:sp>
      <p:sp>
        <p:nvSpPr>
          <p:cNvPr id="154" name="文本框 153"/>
          <p:cNvSpPr txBox="1"/>
          <p:nvPr/>
        </p:nvSpPr>
        <p:spPr>
          <a:xfrm>
            <a:off x="2424814" y="57775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底部输出区域</a:t>
            </a:r>
            <a:endParaRPr lang="zh-CN" altLang="en-US" dirty="0"/>
          </a:p>
        </p:txBody>
      </p:sp>
      <p:sp>
        <p:nvSpPr>
          <p:cNvPr id="157" name="文本框 156"/>
          <p:cNvSpPr txBox="1"/>
          <p:nvPr/>
        </p:nvSpPr>
        <p:spPr>
          <a:xfrm>
            <a:off x="11713438" y="3398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0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5" name="平行四边形 124"/>
          <p:cNvSpPr/>
          <p:nvPr/>
        </p:nvSpPr>
        <p:spPr>
          <a:xfrm flipH="1">
            <a:off x="4793368" y="1036379"/>
            <a:ext cx="1157269" cy="2200275"/>
          </a:xfrm>
          <a:prstGeom prst="parallelogram">
            <a:avLst>
              <a:gd name="adj" fmla="val 5447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7" name="平行四边形 126"/>
          <p:cNvSpPr/>
          <p:nvPr/>
        </p:nvSpPr>
        <p:spPr>
          <a:xfrm flipH="1">
            <a:off x="1342820" y="3856269"/>
            <a:ext cx="779621" cy="1492151"/>
          </a:xfrm>
          <a:prstGeom prst="parallelogram">
            <a:avLst>
              <a:gd name="adj" fmla="val 5447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52400" sx="102000" sy="102000" algn="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29" name="直接连接符 128"/>
          <p:cNvCxnSpPr/>
          <p:nvPr/>
        </p:nvCxnSpPr>
        <p:spPr>
          <a:xfrm flipH="1" flipV="1">
            <a:off x="-135916" y="168278"/>
            <a:ext cx="1759696" cy="61784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H="1" flipV="1">
            <a:off x="2333516" y="1143000"/>
            <a:ext cx="1609603" cy="570403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6"/>
          <p:cNvSpPr/>
          <p:nvPr/>
        </p:nvSpPr>
        <p:spPr>
          <a:xfrm>
            <a:off x="6109611" y="5287247"/>
            <a:ext cx="5750293" cy="284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i="1" dirty="0" smtClean="0">
                <a:solidFill>
                  <a:schemeClr val="bg1">
                    <a:lumMod val="65000"/>
                  </a:schemeClr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rPr>
              <a:t>的</a:t>
            </a:r>
            <a:endParaRPr lang="en-US" altLang="zh-CN" sz="1200" i="1" dirty="0">
              <a:solidFill>
                <a:schemeClr val="bg1">
                  <a:lumMod val="65000"/>
                </a:schemeClr>
              </a:solidFill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sp>
        <p:nvSpPr>
          <p:cNvPr id="132" name="Rectangle: Rounded Corners 4"/>
          <p:cNvSpPr/>
          <p:nvPr/>
        </p:nvSpPr>
        <p:spPr>
          <a:xfrm>
            <a:off x="6096000" y="1962134"/>
            <a:ext cx="5076825" cy="2928954"/>
          </a:xfrm>
          <a:prstGeom prst="roundRect">
            <a:avLst>
              <a:gd name="adj" fmla="val 712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76200" dir="5400000" algn="t" rotWithShape="0">
              <a:sysClr val="window" lastClr="FFFFFF">
                <a:lumMod val="65000"/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grpSp>
        <p:nvGrpSpPr>
          <p:cNvPr id="133" name="Group 16"/>
          <p:cNvGrpSpPr/>
          <p:nvPr/>
        </p:nvGrpSpPr>
        <p:grpSpPr>
          <a:xfrm>
            <a:off x="6503331" y="2031478"/>
            <a:ext cx="1853481" cy="285917"/>
            <a:chOff x="6653668" y="3906393"/>
            <a:chExt cx="1853481" cy="285917"/>
          </a:xfrm>
        </p:grpSpPr>
        <p:sp>
          <p:nvSpPr>
            <p:cNvPr id="134" name="Rectangle 19"/>
            <p:cNvSpPr/>
            <p:nvPr/>
          </p:nvSpPr>
          <p:spPr>
            <a:xfrm>
              <a:off x="7130798" y="3906393"/>
              <a:ext cx="1376351" cy="28591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36000" bIns="0" rtlCol="0" anchor="ctr">
              <a:normAutofit/>
            </a:bodyPr>
            <a:lstStyle/>
            <a:p>
              <a:pPr lvl="0">
                <a:defRPr/>
              </a:pPr>
              <a:r>
                <a:rPr lang="en-US" altLang="zh-CN" sz="1200" kern="0" dirty="0" smtClean="0">
                  <a:solidFill>
                    <a:prstClr val="white"/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rPr>
                <a:t>01 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显示</a:t>
              </a:r>
              <a:r>
                <a:rPr lang="zh-CN" altLang="zh-CN" sz="1400" dirty="0">
                  <a:solidFill>
                    <a:schemeClr val="bg1"/>
                  </a:solidFill>
                </a:rPr>
                <a:t>行号</a:t>
              </a:r>
              <a:endParaRPr lang="en-IN" altLang="zh-CN" sz="1400" kern="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grpSp>
          <p:nvGrpSpPr>
            <p:cNvPr id="135" name="Group 23"/>
            <p:cNvGrpSpPr/>
            <p:nvPr/>
          </p:nvGrpSpPr>
          <p:grpSpPr>
            <a:xfrm>
              <a:off x="6653668" y="3970820"/>
              <a:ext cx="193831" cy="176768"/>
              <a:chOff x="7693025" y="1104900"/>
              <a:chExt cx="703263" cy="641350"/>
            </a:xfrm>
            <a:solidFill>
              <a:sysClr val="window" lastClr="FFFFFF"/>
            </a:solidFill>
          </p:grpSpPr>
          <p:sp>
            <p:nvSpPr>
              <p:cNvPr id="136" name="Freeform 48"/>
              <p:cNvSpPr>
                <a:spLocks noEditPoints="1"/>
              </p:cNvSpPr>
              <p:nvPr/>
            </p:nvSpPr>
            <p:spPr bwMode="auto">
              <a:xfrm>
                <a:off x="7948613" y="1158875"/>
                <a:ext cx="190500" cy="206375"/>
              </a:xfrm>
              <a:custGeom>
                <a:avLst/>
                <a:gdLst>
                  <a:gd name="T0" fmla="*/ 458 w 959"/>
                  <a:gd name="T1" fmla="*/ 628 h 1040"/>
                  <a:gd name="T2" fmla="*/ 345 w 959"/>
                  <a:gd name="T3" fmla="*/ 904 h 1040"/>
                  <a:gd name="T4" fmla="*/ 614 w 959"/>
                  <a:gd name="T5" fmla="*/ 905 h 1040"/>
                  <a:gd name="T6" fmla="*/ 503 w 959"/>
                  <a:gd name="T7" fmla="*/ 628 h 1040"/>
                  <a:gd name="T8" fmla="*/ 514 w 959"/>
                  <a:gd name="T9" fmla="*/ 585 h 1040"/>
                  <a:gd name="T10" fmla="*/ 446 w 959"/>
                  <a:gd name="T11" fmla="*/ 585 h 1040"/>
                  <a:gd name="T12" fmla="*/ 480 w 959"/>
                  <a:gd name="T13" fmla="*/ 0 h 1040"/>
                  <a:gd name="T14" fmla="*/ 557 w 959"/>
                  <a:gd name="T15" fmla="*/ 12 h 1040"/>
                  <a:gd name="T16" fmla="*/ 625 w 959"/>
                  <a:gd name="T17" fmla="*/ 44 h 1040"/>
                  <a:gd name="T18" fmla="*/ 680 w 959"/>
                  <a:gd name="T19" fmla="*/ 93 h 1040"/>
                  <a:gd name="T20" fmla="*/ 721 w 959"/>
                  <a:gd name="T21" fmla="*/ 155 h 1040"/>
                  <a:gd name="T22" fmla="*/ 742 w 959"/>
                  <a:gd name="T23" fmla="*/ 229 h 1040"/>
                  <a:gd name="T24" fmla="*/ 742 w 959"/>
                  <a:gd name="T25" fmla="*/ 309 h 1040"/>
                  <a:gd name="T26" fmla="*/ 722 w 959"/>
                  <a:gd name="T27" fmla="*/ 389 h 1040"/>
                  <a:gd name="T28" fmla="*/ 683 w 959"/>
                  <a:gd name="T29" fmla="*/ 463 h 1040"/>
                  <a:gd name="T30" fmla="*/ 630 w 959"/>
                  <a:gd name="T31" fmla="*/ 525 h 1040"/>
                  <a:gd name="T32" fmla="*/ 650 w 959"/>
                  <a:gd name="T33" fmla="*/ 566 h 1040"/>
                  <a:gd name="T34" fmla="*/ 742 w 959"/>
                  <a:gd name="T35" fmla="*/ 611 h 1040"/>
                  <a:gd name="T36" fmla="*/ 823 w 959"/>
                  <a:gd name="T37" fmla="*/ 670 h 1040"/>
                  <a:gd name="T38" fmla="*/ 887 w 959"/>
                  <a:gd name="T39" fmla="*/ 740 h 1040"/>
                  <a:gd name="T40" fmla="*/ 932 w 959"/>
                  <a:gd name="T41" fmla="*/ 813 h 1040"/>
                  <a:gd name="T42" fmla="*/ 957 w 959"/>
                  <a:gd name="T43" fmla="*/ 886 h 1040"/>
                  <a:gd name="T44" fmla="*/ 956 w 959"/>
                  <a:gd name="T45" fmla="*/ 937 h 1040"/>
                  <a:gd name="T46" fmla="*/ 929 w 959"/>
                  <a:gd name="T47" fmla="*/ 966 h 1040"/>
                  <a:gd name="T48" fmla="*/ 878 w 959"/>
                  <a:gd name="T49" fmla="*/ 991 h 1040"/>
                  <a:gd name="T50" fmla="*/ 809 w 959"/>
                  <a:gd name="T51" fmla="*/ 1011 h 1040"/>
                  <a:gd name="T52" fmla="*/ 726 w 959"/>
                  <a:gd name="T53" fmla="*/ 1025 h 1040"/>
                  <a:gd name="T54" fmla="*/ 631 w 959"/>
                  <a:gd name="T55" fmla="*/ 1035 h 1040"/>
                  <a:gd name="T56" fmla="*/ 531 w 959"/>
                  <a:gd name="T57" fmla="*/ 1040 h 1040"/>
                  <a:gd name="T58" fmla="*/ 429 w 959"/>
                  <a:gd name="T59" fmla="*/ 1040 h 1040"/>
                  <a:gd name="T60" fmla="*/ 328 w 959"/>
                  <a:gd name="T61" fmla="*/ 1035 h 1040"/>
                  <a:gd name="T62" fmla="*/ 233 w 959"/>
                  <a:gd name="T63" fmla="*/ 1025 h 1040"/>
                  <a:gd name="T64" fmla="*/ 150 w 959"/>
                  <a:gd name="T65" fmla="*/ 1011 h 1040"/>
                  <a:gd name="T66" fmla="*/ 81 w 959"/>
                  <a:gd name="T67" fmla="*/ 991 h 1040"/>
                  <a:gd name="T68" fmla="*/ 30 w 959"/>
                  <a:gd name="T69" fmla="*/ 966 h 1040"/>
                  <a:gd name="T70" fmla="*/ 3 w 959"/>
                  <a:gd name="T71" fmla="*/ 937 h 1040"/>
                  <a:gd name="T72" fmla="*/ 3 w 959"/>
                  <a:gd name="T73" fmla="*/ 886 h 1040"/>
                  <a:gd name="T74" fmla="*/ 27 w 959"/>
                  <a:gd name="T75" fmla="*/ 813 h 1040"/>
                  <a:gd name="T76" fmla="*/ 73 w 959"/>
                  <a:gd name="T77" fmla="*/ 740 h 1040"/>
                  <a:gd name="T78" fmla="*/ 137 w 959"/>
                  <a:gd name="T79" fmla="*/ 670 h 1040"/>
                  <a:gd name="T80" fmla="*/ 217 w 959"/>
                  <a:gd name="T81" fmla="*/ 611 h 1040"/>
                  <a:gd name="T82" fmla="*/ 311 w 959"/>
                  <a:gd name="T83" fmla="*/ 566 h 1040"/>
                  <a:gd name="T84" fmla="*/ 330 w 959"/>
                  <a:gd name="T85" fmla="*/ 525 h 1040"/>
                  <a:gd name="T86" fmla="*/ 277 w 959"/>
                  <a:gd name="T87" fmla="*/ 463 h 1040"/>
                  <a:gd name="T88" fmla="*/ 239 w 959"/>
                  <a:gd name="T89" fmla="*/ 389 h 1040"/>
                  <a:gd name="T90" fmla="*/ 218 w 959"/>
                  <a:gd name="T91" fmla="*/ 309 h 1040"/>
                  <a:gd name="T92" fmla="*/ 218 w 959"/>
                  <a:gd name="T93" fmla="*/ 229 h 1040"/>
                  <a:gd name="T94" fmla="*/ 240 w 959"/>
                  <a:gd name="T95" fmla="*/ 155 h 1040"/>
                  <a:gd name="T96" fmla="*/ 280 w 959"/>
                  <a:gd name="T97" fmla="*/ 93 h 1040"/>
                  <a:gd name="T98" fmla="*/ 336 w 959"/>
                  <a:gd name="T99" fmla="*/ 44 h 1040"/>
                  <a:gd name="T100" fmla="*/ 404 w 959"/>
                  <a:gd name="T101" fmla="*/ 12 h 1040"/>
                  <a:gd name="T102" fmla="*/ 480 w 959"/>
                  <a:gd name="T103" fmla="*/ 0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9" h="1040">
                    <a:moveTo>
                      <a:pt x="413" y="576"/>
                    </a:moveTo>
                    <a:lnTo>
                      <a:pt x="458" y="628"/>
                    </a:lnTo>
                    <a:lnTo>
                      <a:pt x="459" y="628"/>
                    </a:lnTo>
                    <a:lnTo>
                      <a:pt x="345" y="904"/>
                    </a:lnTo>
                    <a:lnTo>
                      <a:pt x="480" y="1040"/>
                    </a:lnTo>
                    <a:lnTo>
                      <a:pt x="614" y="905"/>
                    </a:lnTo>
                    <a:lnTo>
                      <a:pt x="502" y="628"/>
                    </a:lnTo>
                    <a:lnTo>
                      <a:pt x="503" y="628"/>
                    </a:lnTo>
                    <a:lnTo>
                      <a:pt x="546" y="576"/>
                    </a:lnTo>
                    <a:lnTo>
                      <a:pt x="514" y="585"/>
                    </a:lnTo>
                    <a:lnTo>
                      <a:pt x="480" y="588"/>
                    </a:lnTo>
                    <a:lnTo>
                      <a:pt x="446" y="585"/>
                    </a:lnTo>
                    <a:lnTo>
                      <a:pt x="413" y="576"/>
                    </a:lnTo>
                    <a:close/>
                    <a:moveTo>
                      <a:pt x="480" y="0"/>
                    </a:moveTo>
                    <a:lnTo>
                      <a:pt x="519" y="4"/>
                    </a:lnTo>
                    <a:lnTo>
                      <a:pt x="557" y="12"/>
                    </a:lnTo>
                    <a:lnTo>
                      <a:pt x="591" y="25"/>
                    </a:lnTo>
                    <a:lnTo>
                      <a:pt x="625" y="44"/>
                    </a:lnTo>
                    <a:lnTo>
                      <a:pt x="654" y="67"/>
                    </a:lnTo>
                    <a:lnTo>
                      <a:pt x="680" y="93"/>
                    </a:lnTo>
                    <a:lnTo>
                      <a:pt x="703" y="123"/>
                    </a:lnTo>
                    <a:lnTo>
                      <a:pt x="721" y="155"/>
                    </a:lnTo>
                    <a:lnTo>
                      <a:pt x="734" y="191"/>
                    </a:lnTo>
                    <a:lnTo>
                      <a:pt x="742" y="229"/>
                    </a:lnTo>
                    <a:lnTo>
                      <a:pt x="746" y="269"/>
                    </a:lnTo>
                    <a:lnTo>
                      <a:pt x="742" y="309"/>
                    </a:lnTo>
                    <a:lnTo>
                      <a:pt x="735" y="348"/>
                    </a:lnTo>
                    <a:lnTo>
                      <a:pt x="722" y="389"/>
                    </a:lnTo>
                    <a:lnTo>
                      <a:pt x="705" y="427"/>
                    </a:lnTo>
                    <a:lnTo>
                      <a:pt x="683" y="463"/>
                    </a:lnTo>
                    <a:lnTo>
                      <a:pt x="658" y="496"/>
                    </a:lnTo>
                    <a:lnTo>
                      <a:pt x="630" y="525"/>
                    </a:lnTo>
                    <a:lnTo>
                      <a:pt x="599" y="550"/>
                    </a:lnTo>
                    <a:lnTo>
                      <a:pt x="650" y="566"/>
                    </a:lnTo>
                    <a:lnTo>
                      <a:pt x="697" y="586"/>
                    </a:lnTo>
                    <a:lnTo>
                      <a:pt x="742" y="611"/>
                    </a:lnTo>
                    <a:lnTo>
                      <a:pt x="785" y="640"/>
                    </a:lnTo>
                    <a:lnTo>
                      <a:pt x="823" y="670"/>
                    </a:lnTo>
                    <a:lnTo>
                      <a:pt x="857" y="704"/>
                    </a:lnTo>
                    <a:lnTo>
                      <a:pt x="887" y="740"/>
                    </a:lnTo>
                    <a:lnTo>
                      <a:pt x="912" y="776"/>
                    </a:lnTo>
                    <a:lnTo>
                      <a:pt x="932" y="813"/>
                    </a:lnTo>
                    <a:lnTo>
                      <a:pt x="947" y="850"/>
                    </a:lnTo>
                    <a:lnTo>
                      <a:pt x="957" y="886"/>
                    </a:lnTo>
                    <a:lnTo>
                      <a:pt x="959" y="920"/>
                    </a:lnTo>
                    <a:lnTo>
                      <a:pt x="956" y="937"/>
                    </a:lnTo>
                    <a:lnTo>
                      <a:pt x="946" y="952"/>
                    </a:lnTo>
                    <a:lnTo>
                      <a:pt x="929" y="966"/>
                    </a:lnTo>
                    <a:lnTo>
                      <a:pt x="906" y="979"/>
                    </a:lnTo>
                    <a:lnTo>
                      <a:pt x="878" y="991"/>
                    </a:lnTo>
                    <a:lnTo>
                      <a:pt x="846" y="1001"/>
                    </a:lnTo>
                    <a:lnTo>
                      <a:pt x="809" y="1011"/>
                    </a:lnTo>
                    <a:lnTo>
                      <a:pt x="769" y="1018"/>
                    </a:lnTo>
                    <a:lnTo>
                      <a:pt x="726" y="1025"/>
                    </a:lnTo>
                    <a:lnTo>
                      <a:pt x="680" y="1030"/>
                    </a:lnTo>
                    <a:lnTo>
                      <a:pt x="631" y="1035"/>
                    </a:lnTo>
                    <a:lnTo>
                      <a:pt x="582" y="1038"/>
                    </a:lnTo>
                    <a:lnTo>
                      <a:pt x="531" y="1040"/>
                    </a:lnTo>
                    <a:lnTo>
                      <a:pt x="480" y="1040"/>
                    </a:lnTo>
                    <a:lnTo>
                      <a:pt x="429" y="1040"/>
                    </a:lnTo>
                    <a:lnTo>
                      <a:pt x="378" y="1038"/>
                    </a:lnTo>
                    <a:lnTo>
                      <a:pt x="328" y="1035"/>
                    </a:lnTo>
                    <a:lnTo>
                      <a:pt x="280" y="1030"/>
                    </a:lnTo>
                    <a:lnTo>
                      <a:pt x="233" y="1025"/>
                    </a:lnTo>
                    <a:lnTo>
                      <a:pt x="190" y="1018"/>
                    </a:lnTo>
                    <a:lnTo>
                      <a:pt x="150" y="1011"/>
                    </a:lnTo>
                    <a:lnTo>
                      <a:pt x="114" y="1001"/>
                    </a:lnTo>
                    <a:lnTo>
                      <a:pt x="81" y="991"/>
                    </a:lnTo>
                    <a:lnTo>
                      <a:pt x="53" y="979"/>
                    </a:lnTo>
                    <a:lnTo>
                      <a:pt x="30" y="966"/>
                    </a:lnTo>
                    <a:lnTo>
                      <a:pt x="14" y="952"/>
                    </a:lnTo>
                    <a:lnTo>
                      <a:pt x="3" y="937"/>
                    </a:lnTo>
                    <a:lnTo>
                      <a:pt x="0" y="920"/>
                    </a:lnTo>
                    <a:lnTo>
                      <a:pt x="3" y="886"/>
                    </a:lnTo>
                    <a:lnTo>
                      <a:pt x="12" y="850"/>
                    </a:lnTo>
                    <a:lnTo>
                      <a:pt x="27" y="813"/>
                    </a:lnTo>
                    <a:lnTo>
                      <a:pt x="48" y="776"/>
                    </a:lnTo>
                    <a:lnTo>
                      <a:pt x="73" y="740"/>
                    </a:lnTo>
                    <a:lnTo>
                      <a:pt x="103" y="704"/>
                    </a:lnTo>
                    <a:lnTo>
                      <a:pt x="137" y="670"/>
                    </a:lnTo>
                    <a:lnTo>
                      <a:pt x="175" y="640"/>
                    </a:lnTo>
                    <a:lnTo>
                      <a:pt x="217" y="611"/>
                    </a:lnTo>
                    <a:lnTo>
                      <a:pt x="262" y="586"/>
                    </a:lnTo>
                    <a:lnTo>
                      <a:pt x="311" y="566"/>
                    </a:lnTo>
                    <a:lnTo>
                      <a:pt x="362" y="550"/>
                    </a:lnTo>
                    <a:lnTo>
                      <a:pt x="330" y="525"/>
                    </a:lnTo>
                    <a:lnTo>
                      <a:pt x="302" y="496"/>
                    </a:lnTo>
                    <a:lnTo>
                      <a:pt x="277" y="463"/>
                    </a:lnTo>
                    <a:lnTo>
                      <a:pt x="256" y="427"/>
                    </a:lnTo>
                    <a:lnTo>
                      <a:pt x="239" y="389"/>
                    </a:lnTo>
                    <a:lnTo>
                      <a:pt x="226" y="348"/>
                    </a:lnTo>
                    <a:lnTo>
                      <a:pt x="218" y="309"/>
                    </a:lnTo>
                    <a:lnTo>
                      <a:pt x="215" y="269"/>
                    </a:lnTo>
                    <a:lnTo>
                      <a:pt x="218" y="229"/>
                    </a:lnTo>
                    <a:lnTo>
                      <a:pt x="226" y="191"/>
                    </a:lnTo>
                    <a:lnTo>
                      <a:pt x="240" y="155"/>
                    </a:lnTo>
                    <a:lnTo>
                      <a:pt x="258" y="123"/>
                    </a:lnTo>
                    <a:lnTo>
                      <a:pt x="280" y="93"/>
                    </a:lnTo>
                    <a:lnTo>
                      <a:pt x="307" y="67"/>
                    </a:lnTo>
                    <a:lnTo>
                      <a:pt x="336" y="44"/>
                    </a:lnTo>
                    <a:lnTo>
                      <a:pt x="368" y="25"/>
                    </a:lnTo>
                    <a:lnTo>
                      <a:pt x="404" y="12"/>
                    </a:lnTo>
                    <a:lnTo>
                      <a:pt x="440" y="4"/>
                    </a:lnTo>
                    <a:lnTo>
                      <a:pt x="4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7" name="Freeform 49"/>
              <p:cNvSpPr>
                <a:spLocks noEditPoints="1"/>
              </p:cNvSpPr>
              <p:nvPr/>
            </p:nvSpPr>
            <p:spPr bwMode="auto">
              <a:xfrm>
                <a:off x="7753350" y="1485900"/>
                <a:ext cx="190500" cy="206375"/>
              </a:xfrm>
              <a:custGeom>
                <a:avLst/>
                <a:gdLst>
                  <a:gd name="T0" fmla="*/ 458 w 960"/>
                  <a:gd name="T1" fmla="*/ 626 h 1038"/>
                  <a:gd name="T2" fmla="*/ 346 w 960"/>
                  <a:gd name="T3" fmla="*/ 902 h 1038"/>
                  <a:gd name="T4" fmla="*/ 615 w 960"/>
                  <a:gd name="T5" fmla="*/ 902 h 1038"/>
                  <a:gd name="T6" fmla="*/ 503 w 960"/>
                  <a:gd name="T7" fmla="*/ 626 h 1038"/>
                  <a:gd name="T8" fmla="*/ 526 w 960"/>
                  <a:gd name="T9" fmla="*/ 581 h 1038"/>
                  <a:gd name="T10" fmla="*/ 480 w 960"/>
                  <a:gd name="T11" fmla="*/ 587 h 1038"/>
                  <a:gd name="T12" fmla="*/ 413 w 960"/>
                  <a:gd name="T13" fmla="*/ 575 h 1038"/>
                  <a:gd name="T14" fmla="*/ 520 w 960"/>
                  <a:gd name="T15" fmla="*/ 2 h 1038"/>
                  <a:gd name="T16" fmla="*/ 592 w 960"/>
                  <a:gd name="T17" fmla="*/ 25 h 1038"/>
                  <a:gd name="T18" fmla="*/ 654 w 960"/>
                  <a:gd name="T19" fmla="*/ 65 h 1038"/>
                  <a:gd name="T20" fmla="*/ 702 w 960"/>
                  <a:gd name="T21" fmla="*/ 122 h 1038"/>
                  <a:gd name="T22" fmla="*/ 734 w 960"/>
                  <a:gd name="T23" fmla="*/ 191 h 1038"/>
                  <a:gd name="T24" fmla="*/ 746 w 960"/>
                  <a:gd name="T25" fmla="*/ 268 h 1038"/>
                  <a:gd name="T26" fmla="*/ 735 w 960"/>
                  <a:gd name="T27" fmla="*/ 348 h 1038"/>
                  <a:gd name="T28" fmla="*/ 705 w 960"/>
                  <a:gd name="T29" fmla="*/ 425 h 1038"/>
                  <a:gd name="T30" fmla="*/ 658 w 960"/>
                  <a:gd name="T31" fmla="*/ 494 h 1038"/>
                  <a:gd name="T32" fmla="*/ 599 w 960"/>
                  <a:gd name="T33" fmla="*/ 547 h 1038"/>
                  <a:gd name="T34" fmla="*/ 698 w 960"/>
                  <a:gd name="T35" fmla="*/ 585 h 1038"/>
                  <a:gd name="T36" fmla="*/ 785 w 960"/>
                  <a:gd name="T37" fmla="*/ 638 h 1038"/>
                  <a:gd name="T38" fmla="*/ 858 w 960"/>
                  <a:gd name="T39" fmla="*/ 703 h 1038"/>
                  <a:gd name="T40" fmla="*/ 913 w 960"/>
                  <a:gd name="T41" fmla="*/ 774 h 1038"/>
                  <a:gd name="T42" fmla="*/ 948 w 960"/>
                  <a:gd name="T43" fmla="*/ 849 h 1038"/>
                  <a:gd name="T44" fmla="*/ 960 w 960"/>
                  <a:gd name="T45" fmla="*/ 920 h 1038"/>
                  <a:gd name="T46" fmla="*/ 946 w 960"/>
                  <a:gd name="T47" fmla="*/ 951 h 1038"/>
                  <a:gd name="T48" fmla="*/ 907 w 960"/>
                  <a:gd name="T49" fmla="*/ 977 h 1038"/>
                  <a:gd name="T50" fmla="*/ 847 w 960"/>
                  <a:gd name="T51" fmla="*/ 1000 h 1038"/>
                  <a:gd name="T52" fmla="*/ 770 w 960"/>
                  <a:gd name="T53" fmla="*/ 1017 h 1038"/>
                  <a:gd name="T54" fmla="*/ 681 w 960"/>
                  <a:gd name="T55" fmla="*/ 1029 h 1038"/>
                  <a:gd name="T56" fmla="*/ 583 w 960"/>
                  <a:gd name="T57" fmla="*/ 1036 h 1038"/>
                  <a:gd name="T58" fmla="*/ 480 w 960"/>
                  <a:gd name="T59" fmla="*/ 1038 h 1038"/>
                  <a:gd name="T60" fmla="*/ 379 w 960"/>
                  <a:gd name="T61" fmla="*/ 1036 h 1038"/>
                  <a:gd name="T62" fmla="*/ 281 w 960"/>
                  <a:gd name="T63" fmla="*/ 1029 h 1038"/>
                  <a:gd name="T64" fmla="*/ 191 w 960"/>
                  <a:gd name="T65" fmla="*/ 1017 h 1038"/>
                  <a:gd name="T66" fmla="*/ 113 w 960"/>
                  <a:gd name="T67" fmla="*/ 1000 h 1038"/>
                  <a:gd name="T68" fmla="*/ 54 w 960"/>
                  <a:gd name="T69" fmla="*/ 977 h 1038"/>
                  <a:gd name="T70" fmla="*/ 14 w 960"/>
                  <a:gd name="T71" fmla="*/ 951 h 1038"/>
                  <a:gd name="T72" fmla="*/ 0 w 960"/>
                  <a:gd name="T73" fmla="*/ 920 h 1038"/>
                  <a:gd name="T74" fmla="*/ 13 w 960"/>
                  <a:gd name="T75" fmla="*/ 849 h 1038"/>
                  <a:gd name="T76" fmla="*/ 48 w 960"/>
                  <a:gd name="T77" fmla="*/ 774 h 1038"/>
                  <a:gd name="T78" fmla="*/ 104 w 960"/>
                  <a:gd name="T79" fmla="*/ 703 h 1038"/>
                  <a:gd name="T80" fmla="*/ 176 w 960"/>
                  <a:gd name="T81" fmla="*/ 638 h 1038"/>
                  <a:gd name="T82" fmla="*/ 263 w 960"/>
                  <a:gd name="T83" fmla="*/ 585 h 1038"/>
                  <a:gd name="T84" fmla="*/ 362 w 960"/>
                  <a:gd name="T85" fmla="*/ 547 h 1038"/>
                  <a:gd name="T86" fmla="*/ 302 w 960"/>
                  <a:gd name="T87" fmla="*/ 494 h 1038"/>
                  <a:gd name="T88" fmla="*/ 256 w 960"/>
                  <a:gd name="T89" fmla="*/ 425 h 1038"/>
                  <a:gd name="T90" fmla="*/ 227 w 960"/>
                  <a:gd name="T91" fmla="*/ 348 h 1038"/>
                  <a:gd name="T92" fmla="*/ 216 w 960"/>
                  <a:gd name="T93" fmla="*/ 268 h 1038"/>
                  <a:gd name="T94" fmla="*/ 227 w 960"/>
                  <a:gd name="T95" fmla="*/ 191 h 1038"/>
                  <a:gd name="T96" fmla="*/ 258 w 960"/>
                  <a:gd name="T97" fmla="*/ 122 h 1038"/>
                  <a:gd name="T98" fmla="*/ 307 w 960"/>
                  <a:gd name="T99" fmla="*/ 65 h 1038"/>
                  <a:gd name="T100" fmla="*/ 369 w 960"/>
                  <a:gd name="T101" fmla="*/ 25 h 1038"/>
                  <a:gd name="T102" fmla="*/ 441 w 960"/>
                  <a:gd name="T103" fmla="*/ 2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60" h="1038">
                    <a:moveTo>
                      <a:pt x="413" y="575"/>
                    </a:moveTo>
                    <a:lnTo>
                      <a:pt x="458" y="626"/>
                    </a:lnTo>
                    <a:lnTo>
                      <a:pt x="460" y="626"/>
                    </a:lnTo>
                    <a:lnTo>
                      <a:pt x="346" y="902"/>
                    </a:lnTo>
                    <a:lnTo>
                      <a:pt x="480" y="1038"/>
                    </a:lnTo>
                    <a:lnTo>
                      <a:pt x="615" y="902"/>
                    </a:lnTo>
                    <a:lnTo>
                      <a:pt x="502" y="626"/>
                    </a:lnTo>
                    <a:lnTo>
                      <a:pt x="503" y="626"/>
                    </a:lnTo>
                    <a:lnTo>
                      <a:pt x="547" y="575"/>
                    </a:lnTo>
                    <a:lnTo>
                      <a:pt x="526" y="581"/>
                    </a:lnTo>
                    <a:lnTo>
                      <a:pt x="503" y="586"/>
                    </a:lnTo>
                    <a:lnTo>
                      <a:pt x="480" y="587"/>
                    </a:lnTo>
                    <a:lnTo>
                      <a:pt x="447" y="583"/>
                    </a:lnTo>
                    <a:lnTo>
                      <a:pt x="413" y="575"/>
                    </a:lnTo>
                    <a:close/>
                    <a:moveTo>
                      <a:pt x="480" y="0"/>
                    </a:moveTo>
                    <a:lnTo>
                      <a:pt x="520" y="2"/>
                    </a:lnTo>
                    <a:lnTo>
                      <a:pt x="557" y="11"/>
                    </a:lnTo>
                    <a:lnTo>
                      <a:pt x="592" y="25"/>
                    </a:lnTo>
                    <a:lnTo>
                      <a:pt x="625" y="42"/>
                    </a:lnTo>
                    <a:lnTo>
                      <a:pt x="654" y="65"/>
                    </a:lnTo>
                    <a:lnTo>
                      <a:pt x="681" y="91"/>
                    </a:lnTo>
                    <a:lnTo>
                      <a:pt x="702" y="122"/>
                    </a:lnTo>
                    <a:lnTo>
                      <a:pt x="721" y="155"/>
                    </a:lnTo>
                    <a:lnTo>
                      <a:pt x="734" y="191"/>
                    </a:lnTo>
                    <a:lnTo>
                      <a:pt x="742" y="228"/>
                    </a:lnTo>
                    <a:lnTo>
                      <a:pt x="746" y="268"/>
                    </a:lnTo>
                    <a:lnTo>
                      <a:pt x="742" y="307"/>
                    </a:lnTo>
                    <a:lnTo>
                      <a:pt x="735" y="348"/>
                    </a:lnTo>
                    <a:lnTo>
                      <a:pt x="722" y="387"/>
                    </a:lnTo>
                    <a:lnTo>
                      <a:pt x="705" y="425"/>
                    </a:lnTo>
                    <a:lnTo>
                      <a:pt x="683" y="461"/>
                    </a:lnTo>
                    <a:lnTo>
                      <a:pt x="658" y="494"/>
                    </a:lnTo>
                    <a:lnTo>
                      <a:pt x="630" y="523"/>
                    </a:lnTo>
                    <a:lnTo>
                      <a:pt x="599" y="547"/>
                    </a:lnTo>
                    <a:lnTo>
                      <a:pt x="650" y="564"/>
                    </a:lnTo>
                    <a:lnTo>
                      <a:pt x="698" y="585"/>
                    </a:lnTo>
                    <a:lnTo>
                      <a:pt x="743" y="610"/>
                    </a:lnTo>
                    <a:lnTo>
                      <a:pt x="785" y="638"/>
                    </a:lnTo>
                    <a:lnTo>
                      <a:pt x="823" y="670"/>
                    </a:lnTo>
                    <a:lnTo>
                      <a:pt x="858" y="703"/>
                    </a:lnTo>
                    <a:lnTo>
                      <a:pt x="888" y="738"/>
                    </a:lnTo>
                    <a:lnTo>
                      <a:pt x="913" y="774"/>
                    </a:lnTo>
                    <a:lnTo>
                      <a:pt x="933" y="812"/>
                    </a:lnTo>
                    <a:lnTo>
                      <a:pt x="948" y="849"/>
                    </a:lnTo>
                    <a:lnTo>
                      <a:pt x="957" y="885"/>
                    </a:lnTo>
                    <a:lnTo>
                      <a:pt x="960" y="920"/>
                    </a:lnTo>
                    <a:lnTo>
                      <a:pt x="957" y="936"/>
                    </a:lnTo>
                    <a:lnTo>
                      <a:pt x="946" y="951"/>
                    </a:lnTo>
                    <a:lnTo>
                      <a:pt x="930" y="965"/>
                    </a:lnTo>
                    <a:lnTo>
                      <a:pt x="907" y="977"/>
                    </a:lnTo>
                    <a:lnTo>
                      <a:pt x="879" y="989"/>
                    </a:lnTo>
                    <a:lnTo>
                      <a:pt x="847" y="1000"/>
                    </a:lnTo>
                    <a:lnTo>
                      <a:pt x="810" y="1009"/>
                    </a:lnTo>
                    <a:lnTo>
                      <a:pt x="770" y="1017"/>
                    </a:lnTo>
                    <a:lnTo>
                      <a:pt x="727" y="1023"/>
                    </a:lnTo>
                    <a:lnTo>
                      <a:pt x="681" y="1029"/>
                    </a:lnTo>
                    <a:lnTo>
                      <a:pt x="632" y="1033"/>
                    </a:lnTo>
                    <a:lnTo>
                      <a:pt x="583" y="1036"/>
                    </a:lnTo>
                    <a:lnTo>
                      <a:pt x="532" y="1038"/>
                    </a:lnTo>
                    <a:lnTo>
                      <a:pt x="480" y="1038"/>
                    </a:lnTo>
                    <a:lnTo>
                      <a:pt x="429" y="1038"/>
                    </a:lnTo>
                    <a:lnTo>
                      <a:pt x="379" y="1036"/>
                    </a:lnTo>
                    <a:lnTo>
                      <a:pt x="328" y="1033"/>
                    </a:lnTo>
                    <a:lnTo>
                      <a:pt x="281" y="1029"/>
                    </a:lnTo>
                    <a:lnTo>
                      <a:pt x="234" y="1023"/>
                    </a:lnTo>
                    <a:lnTo>
                      <a:pt x="191" y="1017"/>
                    </a:lnTo>
                    <a:lnTo>
                      <a:pt x="150" y="1009"/>
                    </a:lnTo>
                    <a:lnTo>
                      <a:pt x="113" y="1000"/>
                    </a:lnTo>
                    <a:lnTo>
                      <a:pt x="81" y="989"/>
                    </a:lnTo>
                    <a:lnTo>
                      <a:pt x="54" y="977"/>
                    </a:lnTo>
                    <a:lnTo>
                      <a:pt x="31" y="965"/>
                    </a:lnTo>
                    <a:lnTo>
                      <a:pt x="14" y="951"/>
                    </a:lnTo>
                    <a:lnTo>
                      <a:pt x="4" y="936"/>
                    </a:lnTo>
                    <a:lnTo>
                      <a:pt x="0" y="920"/>
                    </a:lnTo>
                    <a:lnTo>
                      <a:pt x="3" y="885"/>
                    </a:lnTo>
                    <a:lnTo>
                      <a:pt x="13" y="849"/>
                    </a:lnTo>
                    <a:lnTo>
                      <a:pt x="28" y="812"/>
                    </a:lnTo>
                    <a:lnTo>
                      <a:pt x="48" y="774"/>
                    </a:lnTo>
                    <a:lnTo>
                      <a:pt x="73" y="738"/>
                    </a:lnTo>
                    <a:lnTo>
                      <a:pt x="104" y="703"/>
                    </a:lnTo>
                    <a:lnTo>
                      <a:pt x="138" y="670"/>
                    </a:lnTo>
                    <a:lnTo>
                      <a:pt x="176" y="638"/>
                    </a:lnTo>
                    <a:lnTo>
                      <a:pt x="218" y="610"/>
                    </a:lnTo>
                    <a:lnTo>
                      <a:pt x="263" y="585"/>
                    </a:lnTo>
                    <a:lnTo>
                      <a:pt x="311" y="564"/>
                    </a:lnTo>
                    <a:lnTo>
                      <a:pt x="362" y="547"/>
                    </a:lnTo>
                    <a:lnTo>
                      <a:pt x="330" y="523"/>
                    </a:lnTo>
                    <a:lnTo>
                      <a:pt x="302" y="494"/>
                    </a:lnTo>
                    <a:lnTo>
                      <a:pt x="277" y="461"/>
                    </a:lnTo>
                    <a:lnTo>
                      <a:pt x="256" y="425"/>
                    </a:lnTo>
                    <a:lnTo>
                      <a:pt x="239" y="387"/>
                    </a:lnTo>
                    <a:lnTo>
                      <a:pt x="227" y="348"/>
                    </a:lnTo>
                    <a:lnTo>
                      <a:pt x="218" y="307"/>
                    </a:lnTo>
                    <a:lnTo>
                      <a:pt x="216" y="268"/>
                    </a:lnTo>
                    <a:lnTo>
                      <a:pt x="218" y="228"/>
                    </a:lnTo>
                    <a:lnTo>
                      <a:pt x="227" y="191"/>
                    </a:lnTo>
                    <a:lnTo>
                      <a:pt x="240" y="155"/>
                    </a:lnTo>
                    <a:lnTo>
                      <a:pt x="258" y="122"/>
                    </a:lnTo>
                    <a:lnTo>
                      <a:pt x="281" y="91"/>
                    </a:lnTo>
                    <a:lnTo>
                      <a:pt x="307" y="65"/>
                    </a:lnTo>
                    <a:lnTo>
                      <a:pt x="337" y="42"/>
                    </a:lnTo>
                    <a:lnTo>
                      <a:pt x="369" y="25"/>
                    </a:lnTo>
                    <a:lnTo>
                      <a:pt x="404" y="11"/>
                    </a:lnTo>
                    <a:lnTo>
                      <a:pt x="441" y="2"/>
                    </a:lnTo>
                    <a:lnTo>
                      <a:pt x="4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8" name="Freeform 50"/>
              <p:cNvSpPr>
                <a:spLocks noEditPoints="1"/>
              </p:cNvSpPr>
              <p:nvPr/>
            </p:nvSpPr>
            <p:spPr bwMode="auto">
              <a:xfrm>
                <a:off x="7693025" y="1104900"/>
                <a:ext cx="703263" cy="641350"/>
              </a:xfrm>
              <a:custGeom>
                <a:avLst/>
                <a:gdLst>
                  <a:gd name="T0" fmla="*/ 2318 w 3541"/>
                  <a:gd name="T1" fmla="*/ 1852 h 3228"/>
                  <a:gd name="T2" fmla="*/ 2044 w 3541"/>
                  <a:gd name="T3" fmla="*/ 2296 h 3228"/>
                  <a:gd name="T4" fmla="*/ 2141 w 3541"/>
                  <a:gd name="T5" fmla="*/ 2825 h 3228"/>
                  <a:gd name="T6" fmla="*/ 2553 w 3541"/>
                  <a:gd name="T7" fmla="*/ 3140 h 3228"/>
                  <a:gd name="T8" fmla="*/ 3084 w 3541"/>
                  <a:gd name="T9" fmla="*/ 3091 h 3228"/>
                  <a:gd name="T10" fmla="*/ 3432 w 3541"/>
                  <a:gd name="T11" fmla="*/ 2706 h 3228"/>
                  <a:gd name="T12" fmla="*/ 3432 w 3541"/>
                  <a:gd name="T13" fmla="*/ 2167 h 3228"/>
                  <a:gd name="T14" fmla="*/ 3084 w 3541"/>
                  <a:gd name="T15" fmla="*/ 1781 h 3228"/>
                  <a:gd name="T16" fmla="*/ 645 w 3541"/>
                  <a:gd name="T17" fmla="*/ 1716 h 3228"/>
                  <a:gd name="T18" fmla="*/ 206 w 3541"/>
                  <a:gd name="T19" fmla="*/ 1992 h 3228"/>
                  <a:gd name="T20" fmla="*/ 61 w 3541"/>
                  <a:gd name="T21" fmla="*/ 2506 h 3228"/>
                  <a:gd name="T22" fmla="*/ 295 w 3541"/>
                  <a:gd name="T23" fmla="*/ 2977 h 3228"/>
                  <a:gd name="T24" fmla="*/ 783 w 3541"/>
                  <a:gd name="T25" fmla="*/ 3169 h 3228"/>
                  <a:gd name="T26" fmla="*/ 1273 w 3541"/>
                  <a:gd name="T27" fmla="*/ 2977 h 3228"/>
                  <a:gd name="T28" fmla="*/ 1506 w 3541"/>
                  <a:gd name="T29" fmla="*/ 2506 h 3228"/>
                  <a:gd name="T30" fmla="*/ 1360 w 3541"/>
                  <a:gd name="T31" fmla="*/ 1992 h 3228"/>
                  <a:gd name="T32" fmla="*/ 921 w 3541"/>
                  <a:gd name="T33" fmla="*/ 1716 h 3228"/>
                  <a:gd name="T34" fmla="*/ 1106 w 3541"/>
                  <a:gd name="T35" fmla="*/ 1647 h 3228"/>
                  <a:gd name="T36" fmla="*/ 1452 w 3541"/>
                  <a:gd name="T37" fmla="*/ 2024 h 3228"/>
                  <a:gd name="T38" fmla="*/ 1562 w 3541"/>
                  <a:gd name="T39" fmla="*/ 2519 h 3228"/>
                  <a:gd name="T40" fmla="*/ 1977 w 3541"/>
                  <a:gd name="T41" fmla="*/ 2519 h 3228"/>
                  <a:gd name="T42" fmla="*/ 2087 w 3541"/>
                  <a:gd name="T43" fmla="*/ 2024 h 3228"/>
                  <a:gd name="T44" fmla="*/ 2435 w 3541"/>
                  <a:gd name="T45" fmla="*/ 1647 h 3228"/>
                  <a:gd name="T46" fmla="*/ 2138 w 3541"/>
                  <a:gd name="T47" fmla="*/ 1491 h 3228"/>
                  <a:gd name="T48" fmla="*/ 1640 w 3541"/>
                  <a:gd name="T49" fmla="*/ 1574 h 3228"/>
                  <a:gd name="T50" fmla="*/ 1770 w 3541"/>
                  <a:gd name="T51" fmla="*/ 58 h 3228"/>
                  <a:gd name="T52" fmla="*/ 1282 w 3541"/>
                  <a:gd name="T53" fmla="*/ 251 h 3228"/>
                  <a:gd name="T54" fmla="*/ 1049 w 3541"/>
                  <a:gd name="T55" fmla="*/ 722 h 3228"/>
                  <a:gd name="T56" fmla="*/ 1193 w 3541"/>
                  <a:gd name="T57" fmla="*/ 1236 h 3228"/>
                  <a:gd name="T58" fmla="*/ 1632 w 3541"/>
                  <a:gd name="T59" fmla="*/ 1513 h 3228"/>
                  <a:gd name="T60" fmla="*/ 2154 w 3541"/>
                  <a:gd name="T61" fmla="*/ 1415 h 3228"/>
                  <a:gd name="T62" fmla="*/ 2466 w 3541"/>
                  <a:gd name="T63" fmla="*/ 998 h 3228"/>
                  <a:gd name="T64" fmla="*/ 2418 w 3541"/>
                  <a:gd name="T65" fmla="*/ 461 h 3228"/>
                  <a:gd name="T66" fmla="*/ 2037 w 3541"/>
                  <a:gd name="T67" fmla="*/ 110 h 3228"/>
                  <a:gd name="T68" fmla="*/ 1911 w 3541"/>
                  <a:gd name="T69" fmla="*/ 13 h 3228"/>
                  <a:gd name="T70" fmla="*/ 2369 w 3541"/>
                  <a:gd name="T71" fmla="*/ 282 h 3228"/>
                  <a:gd name="T72" fmla="*/ 2553 w 3541"/>
                  <a:gd name="T73" fmla="*/ 793 h 3228"/>
                  <a:gd name="T74" fmla="*/ 2371 w 3541"/>
                  <a:gd name="T75" fmla="*/ 1299 h 3228"/>
                  <a:gd name="T76" fmla="*/ 2689 w 3541"/>
                  <a:gd name="T77" fmla="*/ 1647 h 3228"/>
                  <a:gd name="T78" fmla="*/ 3208 w 3541"/>
                  <a:gd name="T79" fmla="*/ 1789 h 3228"/>
                  <a:gd name="T80" fmla="*/ 3513 w 3541"/>
                  <a:gd name="T81" fmla="*/ 2225 h 3228"/>
                  <a:gd name="T82" fmla="*/ 3465 w 3541"/>
                  <a:gd name="T83" fmla="*/ 2775 h 3228"/>
                  <a:gd name="T84" fmla="*/ 3092 w 3541"/>
                  <a:gd name="T85" fmla="*/ 3152 h 3228"/>
                  <a:gd name="T86" fmla="*/ 2547 w 3541"/>
                  <a:gd name="T87" fmla="*/ 3200 h 3228"/>
                  <a:gd name="T88" fmla="*/ 2113 w 3541"/>
                  <a:gd name="T89" fmla="*/ 2886 h 3228"/>
                  <a:gd name="T90" fmla="*/ 1770 w 3541"/>
                  <a:gd name="T91" fmla="*/ 2671 h 3228"/>
                  <a:gd name="T92" fmla="*/ 1427 w 3541"/>
                  <a:gd name="T93" fmla="*/ 2886 h 3228"/>
                  <a:gd name="T94" fmla="*/ 994 w 3541"/>
                  <a:gd name="T95" fmla="*/ 3200 h 3228"/>
                  <a:gd name="T96" fmla="*/ 448 w 3541"/>
                  <a:gd name="T97" fmla="*/ 3152 h 3228"/>
                  <a:gd name="T98" fmla="*/ 76 w 3541"/>
                  <a:gd name="T99" fmla="*/ 2775 h 3228"/>
                  <a:gd name="T100" fmla="*/ 28 w 3541"/>
                  <a:gd name="T101" fmla="*/ 2225 h 3228"/>
                  <a:gd name="T102" fmla="*/ 332 w 3541"/>
                  <a:gd name="T103" fmla="*/ 1789 h 3228"/>
                  <a:gd name="T104" fmla="*/ 850 w 3541"/>
                  <a:gd name="T105" fmla="*/ 1647 h 3228"/>
                  <a:gd name="T106" fmla="*/ 1169 w 3541"/>
                  <a:gd name="T107" fmla="*/ 1299 h 3228"/>
                  <a:gd name="T108" fmla="*/ 987 w 3541"/>
                  <a:gd name="T109" fmla="*/ 793 h 3228"/>
                  <a:gd name="T110" fmla="*/ 1172 w 3541"/>
                  <a:gd name="T111" fmla="*/ 282 h 3228"/>
                  <a:gd name="T112" fmla="*/ 1629 w 3541"/>
                  <a:gd name="T113" fmla="*/ 1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41" h="3228">
                    <a:moveTo>
                      <a:pt x="2756" y="1703"/>
                    </a:moveTo>
                    <a:lnTo>
                      <a:pt x="2686" y="1706"/>
                    </a:lnTo>
                    <a:lnTo>
                      <a:pt x="2619" y="1716"/>
                    </a:lnTo>
                    <a:lnTo>
                      <a:pt x="2553" y="1731"/>
                    </a:lnTo>
                    <a:lnTo>
                      <a:pt x="2490" y="1754"/>
                    </a:lnTo>
                    <a:lnTo>
                      <a:pt x="2429" y="1781"/>
                    </a:lnTo>
                    <a:lnTo>
                      <a:pt x="2372" y="1814"/>
                    </a:lnTo>
                    <a:lnTo>
                      <a:pt x="2318" y="1852"/>
                    </a:lnTo>
                    <a:lnTo>
                      <a:pt x="2268" y="1895"/>
                    </a:lnTo>
                    <a:lnTo>
                      <a:pt x="2221" y="1942"/>
                    </a:lnTo>
                    <a:lnTo>
                      <a:pt x="2179" y="1992"/>
                    </a:lnTo>
                    <a:lnTo>
                      <a:pt x="2141" y="2047"/>
                    </a:lnTo>
                    <a:lnTo>
                      <a:pt x="2109" y="2105"/>
                    </a:lnTo>
                    <a:lnTo>
                      <a:pt x="2082" y="2167"/>
                    </a:lnTo>
                    <a:lnTo>
                      <a:pt x="2060" y="2230"/>
                    </a:lnTo>
                    <a:lnTo>
                      <a:pt x="2044" y="2296"/>
                    </a:lnTo>
                    <a:lnTo>
                      <a:pt x="2035" y="2365"/>
                    </a:lnTo>
                    <a:lnTo>
                      <a:pt x="2031" y="2436"/>
                    </a:lnTo>
                    <a:lnTo>
                      <a:pt x="2035" y="2506"/>
                    </a:lnTo>
                    <a:lnTo>
                      <a:pt x="2044" y="2575"/>
                    </a:lnTo>
                    <a:lnTo>
                      <a:pt x="2060" y="2641"/>
                    </a:lnTo>
                    <a:lnTo>
                      <a:pt x="2082" y="2706"/>
                    </a:lnTo>
                    <a:lnTo>
                      <a:pt x="2109" y="2767"/>
                    </a:lnTo>
                    <a:lnTo>
                      <a:pt x="2141" y="2825"/>
                    </a:lnTo>
                    <a:lnTo>
                      <a:pt x="2179" y="2880"/>
                    </a:lnTo>
                    <a:lnTo>
                      <a:pt x="2221" y="2930"/>
                    </a:lnTo>
                    <a:lnTo>
                      <a:pt x="2268" y="2977"/>
                    </a:lnTo>
                    <a:lnTo>
                      <a:pt x="2318" y="3020"/>
                    </a:lnTo>
                    <a:lnTo>
                      <a:pt x="2372" y="3058"/>
                    </a:lnTo>
                    <a:lnTo>
                      <a:pt x="2429" y="3091"/>
                    </a:lnTo>
                    <a:lnTo>
                      <a:pt x="2490" y="3118"/>
                    </a:lnTo>
                    <a:lnTo>
                      <a:pt x="2553" y="3140"/>
                    </a:lnTo>
                    <a:lnTo>
                      <a:pt x="2619" y="3156"/>
                    </a:lnTo>
                    <a:lnTo>
                      <a:pt x="2686" y="3166"/>
                    </a:lnTo>
                    <a:lnTo>
                      <a:pt x="2756" y="3169"/>
                    </a:lnTo>
                    <a:lnTo>
                      <a:pt x="2826" y="3166"/>
                    </a:lnTo>
                    <a:lnTo>
                      <a:pt x="2894" y="3156"/>
                    </a:lnTo>
                    <a:lnTo>
                      <a:pt x="2960" y="3140"/>
                    </a:lnTo>
                    <a:lnTo>
                      <a:pt x="3023" y="3118"/>
                    </a:lnTo>
                    <a:lnTo>
                      <a:pt x="3084" y="3091"/>
                    </a:lnTo>
                    <a:lnTo>
                      <a:pt x="3141" y="3058"/>
                    </a:lnTo>
                    <a:lnTo>
                      <a:pt x="3195" y="3020"/>
                    </a:lnTo>
                    <a:lnTo>
                      <a:pt x="3246" y="2977"/>
                    </a:lnTo>
                    <a:lnTo>
                      <a:pt x="3292" y="2930"/>
                    </a:lnTo>
                    <a:lnTo>
                      <a:pt x="3335" y="2880"/>
                    </a:lnTo>
                    <a:lnTo>
                      <a:pt x="3371" y="2825"/>
                    </a:lnTo>
                    <a:lnTo>
                      <a:pt x="3404" y="2767"/>
                    </a:lnTo>
                    <a:lnTo>
                      <a:pt x="3432" y="2706"/>
                    </a:lnTo>
                    <a:lnTo>
                      <a:pt x="3453" y="2641"/>
                    </a:lnTo>
                    <a:lnTo>
                      <a:pt x="3469" y="2575"/>
                    </a:lnTo>
                    <a:lnTo>
                      <a:pt x="3479" y="2506"/>
                    </a:lnTo>
                    <a:lnTo>
                      <a:pt x="3482" y="2436"/>
                    </a:lnTo>
                    <a:lnTo>
                      <a:pt x="3479" y="2365"/>
                    </a:lnTo>
                    <a:lnTo>
                      <a:pt x="3469" y="2296"/>
                    </a:lnTo>
                    <a:lnTo>
                      <a:pt x="3453" y="2230"/>
                    </a:lnTo>
                    <a:lnTo>
                      <a:pt x="3432" y="2167"/>
                    </a:lnTo>
                    <a:lnTo>
                      <a:pt x="3404" y="2105"/>
                    </a:lnTo>
                    <a:lnTo>
                      <a:pt x="3371" y="2047"/>
                    </a:lnTo>
                    <a:lnTo>
                      <a:pt x="3335" y="1992"/>
                    </a:lnTo>
                    <a:lnTo>
                      <a:pt x="3292" y="1942"/>
                    </a:lnTo>
                    <a:lnTo>
                      <a:pt x="3246" y="1895"/>
                    </a:lnTo>
                    <a:lnTo>
                      <a:pt x="3195" y="1852"/>
                    </a:lnTo>
                    <a:lnTo>
                      <a:pt x="3141" y="1814"/>
                    </a:lnTo>
                    <a:lnTo>
                      <a:pt x="3084" y="1781"/>
                    </a:lnTo>
                    <a:lnTo>
                      <a:pt x="3023" y="1754"/>
                    </a:lnTo>
                    <a:lnTo>
                      <a:pt x="2960" y="1731"/>
                    </a:lnTo>
                    <a:lnTo>
                      <a:pt x="2894" y="1716"/>
                    </a:lnTo>
                    <a:lnTo>
                      <a:pt x="2826" y="1706"/>
                    </a:lnTo>
                    <a:lnTo>
                      <a:pt x="2756" y="1703"/>
                    </a:lnTo>
                    <a:close/>
                    <a:moveTo>
                      <a:pt x="783" y="1703"/>
                    </a:moveTo>
                    <a:lnTo>
                      <a:pt x="713" y="1706"/>
                    </a:lnTo>
                    <a:lnTo>
                      <a:pt x="645" y="1716"/>
                    </a:lnTo>
                    <a:lnTo>
                      <a:pt x="580" y="1731"/>
                    </a:lnTo>
                    <a:lnTo>
                      <a:pt x="517" y="1754"/>
                    </a:lnTo>
                    <a:lnTo>
                      <a:pt x="456" y="1781"/>
                    </a:lnTo>
                    <a:lnTo>
                      <a:pt x="399" y="1814"/>
                    </a:lnTo>
                    <a:lnTo>
                      <a:pt x="345" y="1852"/>
                    </a:lnTo>
                    <a:lnTo>
                      <a:pt x="295" y="1895"/>
                    </a:lnTo>
                    <a:lnTo>
                      <a:pt x="248" y="1942"/>
                    </a:lnTo>
                    <a:lnTo>
                      <a:pt x="206" y="1992"/>
                    </a:lnTo>
                    <a:lnTo>
                      <a:pt x="168" y="2047"/>
                    </a:lnTo>
                    <a:lnTo>
                      <a:pt x="136" y="2105"/>
                    </a:lnTo>
                    <a:lnTo>
                      <a:pt x="109" y="2167"/>
                    </a:lnTo>
                    <a:lnTo>
                      <a:pt x="87" y="2230"/>
                    </a:lnTo>
                    <a:lnTo>
                      <a:pt x="71" y="2296"/>
                    </a:lnTo>
                    <a:lnTo>
                      <a:pt x="61" y="2365"/>
                    </a:lnTo>
                    <a:lnTo>
                      <a:pt x="58" y="2436"/>
                    </a:lnTo>
                    <a:lnTo>
                      <a:pt x="61" y="2506"/>
                    </a:lnTo>
                    <a:lnTo>
                      <a:pt x="71" y="2575"/>
                    </a:lnTo>
                    <a:lnTo>
                      <a:pt x="87" y="2641"/>
                    </a:lnTo>
                    <a:lnTo>
                      <a:pt x="109" y="2706"/>
                    </a:lnTo>
                    <a:lnTo>
                      <a:pt x="136" y="2767"/>
                    </a:lnTo>
                    <a:lnTo>
                      <a:pt x="168" y="2825"/>
                    </a:lnTo>
                    <a:lnTo>
                      <a:pt x="206" y="2880"/>
                    </a:lnTo>
                    <a:lnTo>
                      <a:pt x="248" y="2930"/>
                    </a:lnTo>
                    <a:lnTo>
                      <a:pt x="295" y="2977"/>
                    </a:lnTo>
                    <a:lnTo>
                      <a:pt x="345" y="3020"/>
                    </a:lnTo>
                    <a:lnTo>
                      <a:pt x="399" y="3058"/>
                    </a:lnTo>
                    <a:lnTo>
                      <a:pt x="456" y="3091"/>
                    </a:lnTo>
                    <a:lnTo>
                      <a:pt x="517" y="3118"/>
                    </a:lnTo>
                    <a:lnTo>
                      <a:pt x="580" y="3140"/>
                    </a:lnTo>
                    <a:lnTo>
                      <a:pt x="645" y="3156"/>
                    </a:lnTo>
                    <a:lnTo>
                      <a:pt x="713" y="3166"/>
                    </a:lnTo>
                    <a:lnTo>
                      <a:pt x="783" y="3169"/>
                    </a:lnTo>
                    <a:lnTo>
                      <a:pt x="853" y="3166"/>
                    </a:lnTo>
                    <a:lnTo>
                      <a:pt x="921" y="3156"/>
                    </a:lnTo>
                    <a:lnTo>
                      <a:pt x="987" y="3140"/>
                    </a:lnTo>
                    <a:lnTo>
                      <a:pt x="1050" y="3118"/>
                    </a:lnTo>
                    <a:lnTo>
                      <a:pt x="1110" y="3091"/>
                    </a:lnTo>
                    <a:lnTo>
                      <a:pt x="1168" y="3058"/>
                    </a:lnTo>
                    <a:lnTo>
                      <a:pt x="1222" y="3020"/>
                    </a:lnTo>
                    <a:lnTo>
                      <a:pt x="1273" y="2977"/>
                    </a:lnTo>
                    <a:lnTo>
                      <a:pt x="1318" y="2930"/>
                    </a:lnTo>
                    <a:lnTo>
                      <a:pt x="1360" y="2880"/>
                    </a:lnTo>
                    <a:lnTo>
                      <a:pt x="1398" y="2825"/>
                    </a:lnTo>
                    <a:lnTo>
                      <a:pt x="1430" y="2767"/>
                    </a:lnTo>
                    <a:lnTo>
                      <a:pt x="1459" y="2706"/>
                    </a:lnTo>
                    <a:lnTo>
                      <a:pt x="1480" y="2641"/>
                    </a:lnTo>
                    <a:lnTo>
                      <a:pt x="1495" y="2575"/>
                    </a:lnTo>
                    <a:lnTo>
                      <a:pt x="1506" y="2506"/>
                    </a:lnTo>
                    <a:lnTo>
                      <a:pt x="1509" y="2436"/>
                    </a:lnTo>
                    <a:lnTo>
                      <a:pt x="1506" y="2365"/>
                    </a:lnTo>
                    <a:lnTo>
                      <a:pt x="1495" y="2296"/>
                    </a:lnTo>
                    <a:lnTo>
                      <a:pt x="1480" y="2230"/>
                    </a:lnTo>
                    <a:lnTo>
                      <a:pt x="1459" y="2167"/>
                    </a:lnTo>
                    <a:lnTo>
                      <a:pt x="1430" y="2105"/>
                    </a:lnTo>
                    <a:lnTo>
                      <a:pt x="1398" y="2047"/>
                    </a:lnTo>
                    <a:lnTo>
                      <a:pt x="1360" y="1992"/>
                    </a:lnTo>
                    <a:lnTo>
                      <a:pt x="1318" y="1942"/>
                    </a:lnTo>
                    <a:lnTo>
                      <a:pt x="1273" y="1895"/>
                    </a:lnTo>
                    <a:lnTo>
                      <a:pt x="1222" y="1852"/>
                    </a:lnTo>
                    <a:lnTo>
                      <a:pt x="1168" y="1814"/>
                    </a:lnTo>
                    <a:lnTo>
                      <a:pt x="1110" y="1781"/>
                    </a:lnTo>
                    <a:lnTo>
                      <a:pt x="1050" y="1754"/>
                    </a:lnTo>
                    <a:lnTo>
                      <a:pt x="987" y="1731"/>
                    </a:lnTo>
                    <a:lnTo>
                      <a:pt x="921" y="1716"/>
                    </a:lnTo>
                    <a:lnTo>
                      <a:pt x="853" y="1706"/>
                    </a:lnTo>
                    <a:lnTo>
                      <a:pt x="783" y="1703"/>
                    </a:lnTo>
                    <a:close/>
                    <a:moveTo>
                      <a:pt x="1250" y="1384"/>
                    </a:moveTo>
                    <a:lnTo>
                      <a:pt x="1213" y="1430"/>
                    </a:lnTo>
                    <a:lnTo>
                      <a:pt x="1179" y="1480"/>
                    </a:lnTo>
                    <a:lnTo>
                      <a:pt x="1150" y="1533"/>
                    </a:lnTo>
                    <a:lnTo>
                      <a:pt x="1125" y="1588"/>
                    </a:lnTo>
                    <a:lnTo>
                      <a:pt x="1106" y="1647"/>
                    </a:lnTo>
                    <a:lnTo>
                      <a:pt x="1091" y="1707"/>
                    </a:lnTo>
                    <a:lnTo>
                      <a:pt x="1153" y="1738"/>
                    </a:lnTo>
                    <a:lnTo>
                      <a:pt x="1213" y="1774"/>
                    </a:lnTo>
                    <a:lnTo>
                      <a:pt x="1270" y="1815"/>
                    </a:lnTo>
                    <a:lnTo>
                      <a:pt x="1322" y="1861"/>
                    </a:lnTo>
                    <a:lnTo>
                      <a:pt x="1370" y="1911"/>
                    </a:lnTo>
                    <a:lnTo>
                      <a:pt x="1413" y="1966"/>
                    </a:lnTo>
                    <a:lnTo>
                      <a:pt x="1452" y="2024"/>
                    </a:lnTo>
                    <a:lnTo>
                      <a:pt x="1487" y="2086"/>
                    </a:lnTo>
                    <a:lnTo>
                      <a:pt x="1515" y="2150"/>
                    </a:lnTo>
                    <a:lnTo>
                      <a:pt x="1537" y="2218"/>
                    </a:lnTo>
                    <a:lnTo>
                      <a:pt x="1553" y="2289"/>
                    </a:lnTo>
                    <a:lnTo>
                      <a:pt x="1563" y="2361"/>
                    </a:lnTo>
                    <a:lnTo>
                      <a:pt x="1566" y="2436"/>
                    </a:lnTo>
                    <a:lnTo>
                      <a:pt x="1565" y="2478"/>
                    </a:lnTo>
                    <a:lnTo>
                      <a:pt x="1562" y="2519"/>
                    </a:lnTo>
                    <a:lnTo>
                      <a:pt x="1613" y="2533"/>
                    </a:lnTo>
                    <a:lnTo>
                      <a:pt x="1663" y="2544"/>
                    </a:lnTo>
                    <a:lnTo>
                      <a:pt x="1716" y="2551"/>
                    </a:lnTo>
                    <a:lnTo>
                      <a:pt x="1770" y="2553"/>
                    </a:lnTo>
                    <a:lnTo>
                      <a:pt x="1824" y="2551"/>
                    </a:lnTo>
                    <a:lnTo>
                      <a:pt x="1876" y="2544"/>
                    </a:lnTo>
                    <a:lnTo>
                      <a:pt x="1928" y="2533"/>
                    </a:lnTo>
                    <a:lnTo>
                      <a:pt x="1977" y="2519"/>
                    </a:lnTo>
                    <a:lnTo>
                      <a:pt x="1974" y="2478"/>
                    </a:lnTo>
                    <a:lnTo>
                      <a:pt x="1973" y="2436"/>
                    </a:lnTo>
                    <a:lnTo>
                      <a:pt x="1976" y="2361"/>
                    </a:lnTo>
                    <a:lnTo>
                      <a:pt x="1987" y="2289"/>
                    </a:lnTo>
                    <a:lnTo>
                      <a:pt x="2003" y="2218"/>
                    </a:lnTo>
                    <a:lnTo>
                      <a:pt x="2026" y="2150"/>
                    </a:lnTo>
                    <a:lnTo>
                      <a:pt x="2054" y="2086"/>
                    </a:lnTo>
                    <a:lnTo>
                      <a:pt x="2087" y="2024"/>
                    </a:lnTo>
                    <a:lnTo>
                      <a:pt x="2126" y="1966"/>
                    </a:lnTo>
                    <a:lnTo>
                      <a:pt x="2171" y="1911"/>
                    </a:lnTo>
                    <a:lnTo>
                      <a:pt x="2218" y="1861"/>
                    </a:lnTo>
                    <a:lnTo>
                      <a:pt x="2271" y="1815"/>
                    </a:lnTo>
                    <a:lnTo>
                      <a:pt x="2327" y="1774"/>
                    </a:lnTo>
                    <a:lnTo>
                      <a:pt x="2386" y="1738"/>
                    </a:lnTo>
                    <a:lnTo>
                      <a:pt x="2450" y="1707"/>
                    </a:lnTo>
                    <a:lnTo>
                      <a:pt x="2435" y="1647"/>
                    </a:lnTo>
                    <a:lnTo>
                      <a:pt x="2414" y="1588"/>
                    </a:lnTo>
                    <a:lnTo>
                      <a:pt x="2390" y="1533"/>
                    </a:lnTo>
                    <a:lnTo>
                      <a:pt x="2360" y="1480"/>
                    </a:lnTo>
                    <a:lnTo>
                      <a:pt x="2327" y="1430"/>
                    </a:lnTo>
                    <a:lnTo>
                      <a:pt x="2289" y="1384"/>
                    </a:lnTo>
                    <a:lnTo>
                      <a:pt x="2242" y="1424"/>
                    </a:lnTo>
                    <a:lnTo>
                      <a:pt x="2191" y="1460"/>
                    </a:lnTo>
                    <a:lnTo>
                      <a:pt x="2138" y="1491"/>
                    </a:lnTo>
                    <a:lnTo>
                      <a:pt x="2082" y="1518"/>
                    </a:lnTo>
                    <a:lnTo>
                      <a:pt x="2023" y="1542"/>
                    </a:lnTo>
                    <a:lnTo>
                      <a:pt x="1962" y="1561"/>
                    </a:lnTo>
                    <a:lnTo>
                      <a:pt x="1900" y="1574"/>
                    </a:lnTo>
                    <a:lnTo>
                      <a:pt x="1836" y="1582"/>
                    </a:lnTo>
                    <a:lnTo>
                      <a:pt x="1770" y="1585"/>
                    </a:lnTo>
                    <a:lnTo>
                      <a:pt x="1704" y="1582"/>
                    </a:lnTo>
                    <a:lnTo>
                      <a:pt x="1640" y="1574"/>
                    </a:lnTo>
                    <a:lnTo>
                      <a:pt x="1577" y="1561"/>
                    </a:lnTo>
                    <a:lnTo>
                      <a:pt x="1517" y="1542"/>
                    </a:lnTo>
                    <a:lnTo>
                      <a:pt x="1459" y="1518"/>
                    </a:lnTo>
                    <a:lnTo>
                      <a:pt x="1402" y="1491"/>
                    </a:lnTo>
                    <a:lnTo>
                      <a:pt x="1348" y="1460"/>
                    </a:lnTo>
                    <a:lnTo>
                      <a:pt x="1298" y="1424"/>
                    </a:lnTo>
                    <a:lnTo>
                      <a:pt x="1250" y="1384"/>
                    </a:lnTo>
                    <a:close/>
                    <a:moveTo>
                      <a:pt x="1770" y="58"/>
                    </a:moveTo>
                    <a:lnTo>
                      <a:pt x="1700" y="62"/>
                    </a:lnTo>
                    <a:lnTo>
                      <a:pt x="1632" y="72"/>
                    </a:lnTo>
                    <a:lnTo>
                      <a:pt x="1566" y="88"/>
                    </a:lnTo>
                    <a:lnTo>
                      <a:pt x="1503" y="110"/>
                    </a:lnTo>
                    <a:lnTo>
                      <a:pt x="1442" y="138"/>
                    </a:lnTo>
                    <a:lnTo>
                      <a:pt x="1385" y="171"/>
                    </a:lnTo>
                    <a:lnTo>
                      <a:pt x="1331" y="208"/>
                    </a:lnTo>
                    <a:lnTo>
                      <a:pt x="1282" y="251"/>
                    </a:lnTo>
                    <a:lnTo>
                      <a:pt x="1235" y="297"/>
                    </a:lnTo>
                    <a:lnTo>
                      <a:pt x="1193" y="349"/>
                    </a:lnTo>
                    <a:lnTo>
                      <a:pt x="1155" y="403"/>
                    </a:lnTo>
                    <a:lnTo>
                      <a:pt x="1123" y="461"/>
                    </a:lnTo>
                    <a:lnTo>
                      <a:pt x="1096" y="522"/>
                    </a:lnTo>
                    <a:lnTo>
                      <a:pt x="1074" y="587"/>
                    </a:lnTo>
                    <a:lnTo>
                      <a:pt x="1058" y="653"/>
                    </a:lnTo>
                    <a:lnTo>
                      <a:pt x="1049" y="722"/>
                    </a:lnTo>
                    <a:lnTo>
                      <a:pt x="1045" y="793"/>
                    </a:lnTo>
                    <a:lnTo>
                      <a:pt x="1049" y="863"/>
                    </a:lnTo>
                    <a:lnTo>
                      <a:pt x="1058" y="931"/>
                    </a:lnTo>
                    <a:lnTo>
                      <a:pt x="1074" y="998"/>
                    </a:lnTo>
                    <a:lnTo>
                      <a:pt x="1096" y="1062"/>
                    </a:lnTo>
                    <a:lnTo>
                      <a:pt x="1123" y="1123"/>
                    </a:lnTo>
                    <a:lnTo>
                      <a:pt x="1155" y="1181"/>
                    </a:lnTo>
                    <a:lnTo>
                      <a:pt x="1193" y="1236"/>
                    </a:lnTo>
                    <a:lnTo>
                      <a:pt x="1235" y="1287"/>
                    </a:lnTo>
                    <a:lnTo>
                      <a:pt x="1282" y="1334"/>
                    </a:lnTo>
                    <a:lnTo>
                      <a:pt x="1331" y="1377"/>
                    </a:lnTo>
                    <a:lnTo>
                      <a:pt x="1385" y="1415"/>
                    </a:lnTo>
                    <a:lnTo>
                      <a:pt x="1442" y="1448"/>
                    </a:lnTo>
                    <a:lnTo>
                      <a:pt x="1503" y="1475"/>
                    </a:lnTo>
                    <a:lnTo>
                      <a:pt x="1566" y="1497"/>
                    </a:lnTo>
                    <a:lnTo>
                      <a:pt x="1632" y="1513"/>
                    </a:lnTo>
                    <a:lnTo>
                      <a:pt x="1700" y="1523"/>
                    </a:lnTo>
                    <a:lnTo>
                      <a:pt x="1770" y="1526"/>
                    </a:lnTo>
                    <a:lnTo>
                      <a:pt x="1839" y="1523"/>
                    </a:lnTo>
                    <a:lnTo>
                      <a:pt x="1907" y="1513"/>
                    </a:lnTo>
                    <a:lnTo>
                      <a:pt x="1973" y="1497"/>
                    </a:lnTo>
                    <a:lnTo>
                      <a:pt x="2037" y="1475"/>
                    </a:lnTo>
                    <a:lnTo>
                      <a:pt x="2097" y="1448"/>
                    </a:lnTo>
                    <a:lnTo>
                      <a:pt x="2154" y="1415"/>
                    </a:lnTo>
                    <a:lnTo>
                      <a:pt x="2208" y="1377"/>
                    </a:lnTo>
                    <a:lnTo>
                      <a:pt x="2259" y="1334"/>
                    </a:lnTo>
                    <a:lnTo>
                      <a:pt x="2305" y="1287"/>
                    </a:lnTo>
                    <a:lnTo>
                      <a:pt x="2347" y="1236"/>
                    </a:lnTo>
                    <a:lnTo>
                      <a:pt x="2385" y="1181"/>
                    </a:lnTo>
                    <a:lnTo>
                      <a:pt x="2418" y="1123"/>
                    </a:lnTo>
                    <a:lnTo>
                      <a:pt x="2445" y="1062"/>
                    </a:lnTo>
                    <a:lnTo>
                      <a:pt x="2466" y="998"/>
                    </a:lnTo>
                    <a:lnTo>
                      <a:pt x="2482" y="931"/>
                    </a:lnTo>
                    <a:lnTo>
                      <a:pt x="2492" y="863"/>
                    </a:lnTo>
                    <a:lnTo>
                      <a:pt x="2495" y="793"/>
                    </a:lnTo>
                    <a:lnTo>
                      <a:pt x="2492" y="722"/>
                    </a:lnTo>
                    <a:lnTo>
                      <a:pt x="2482" y="653"/>
                    </a:lnTo>
                    <a:lnTo>
                      <a:pt x="2466" y="587"/>
                    </a:lnTo>
                    <a:lnTo>
                      <a:pt x="2445" y="522"/>
                    </a:lnTo>
                    <a:lnTo>
                      <a:pt x="2418" y="461"/>
                    </a:lnTo>
                    <a:lnTo>
                      <a:pt x="2385" y="403"/>
                    </a:lnTo>
                    <a:lnTo>
                      <a:pt x="2347" y="349"/>
                    </a:lnTo>
                    <a:lnTo>
                      <a:pt x="2305" y="297"/>
                    </a:lnTo>
                    <a:lnTo>
                      <a:pt x="2259" y="251"/>
                    </a:lnTo>
                    <a:lnTo>
                      <a:pt x="2208" y="208"/>
                    </a:lnTo>
                    <a:lnTo>
                      <a:pt x="2154" y="171"/>
                    </a:lnTo>
                    <a:lnTo>
                      <a:pt x="2097" y="138"/>
                    </a:lnTo>
                    <a:lnTo>
                      <a:pt x="2037" y="110"/>
                    </a:lnTo>
                    <a:lnTo>
                      <a:pt x="1973" y="88"/>
                    </a:lnTo>
                    <a:lnTo>
                      <a:pt x="1907" y="72"/>
                    </a:lnTo>
                    <a:lnTo>
                      <a:pt x="1839" y="62"/>
                    </a:lnTo>
                    <a:lnTo>
                      <a:pt x="1770" y="58"/>
                    </a:lnTo>
                    <a:close/>
                    <a:moveTo>
                      <a:pt x="1770" y="0"/>
                    </a:moveTo>
                    <a:lnTo>
                      <a:pt x="1770" y="0"/>
                    </a:lnTo>
                    <a:lnTo>
                      <a:pt x="1841" y="3"/>
                    </a:lnTo>
                    <a:lnTo>
                      <a:pt x="1911" y="13"/>
                    </a:lnTo>
                    <a:lnTo>
                      <a:pt x="1978" y="28"/>
                    </a:lnTo>
                    <a:lnTo>
                      <a:pt x="2043" y="50"/>
                    </a:lnTo>
                    <a:lnTo>
                      <a:pt x="2106" y="76"/>
                    </a:lnTo>
                    <a:lnTo>
                      <a:pt x="2165" y="109"/>
                    </a:lnTo>
                    <a:lnTo>
                      <a:pt x="2221" y="145"/>
                    </a:lnTo>
                    <a:lnTo>
                      <a:pt x="2275" y="186"/>
                    </a:lnTo>
                    <a:lnTo>
                      <a:pt x="2324" y="232"/>
                    </a:lnTo>
                    <a:lnTo>
                      <a:pt x="2369" y="282"/>
                    </a:lnTo>
                    <a:lnTo>
                      <a:pt x="2410" y="336"/>
                    </a:lnTo>
                    <a:lnTo>
                      <a:pt x="2447" y="392"/>
                    </a:lnTo>
                    <a:lnTo>
                      <a:pt x="2478" y="453"/>
                    </a:lnTo>
                    <a:lnTo>
                      <a:pt x="2505" y="517"/>
                    </a:lnTo>
                    <a:lnTo>
                      <a:pt x="2525" y="582"/>
                    </a:lnTo>
                    <a:lnTo>
                      <a:pt x="2542" y="650"/>
                    </a:lnTo>
                    <a:lnTo>
                      <a:pt x="2550" y="721"/>
                    </a:lnTo>
                    <a:lnTo>
                      <a:pt x="2553" y="793"/>
                    </a:lnTo>
                    <a:lnTo>
                      <a:pt x="2550" y="864"/>
                    </a:lnTo>
                    <a:lnTo>
                      <a:pt x="2542" y="934"/>
                    </a:lnTo>
                    <a:lnTo>
                      <a:pt x="2525" y="1001"/>
                    </a:lnTo>
                    <a:lnTo>
                      <a:pt x="2505" y="1067"/>
                    </a:lnTo>
                    <a:lnTo>
                      <a:pt x="2479" y="1130"/>
                    </a:lnTo>
                    <a:lnTo>
                      <a:pt x="2448" y="1190"/>
                    </a:lnTo>
                    <a:lnTo>
                      <a:pt x="2412" y="1247"/>
                    </a:lnTo>
                    <a:lnTo>
                      <a:pt x="2371" y="1299"/>
                    </a:lnTo>
                    <a:lnTo>
                      <a:pt x="2415" y="1353"/>
                    </a:lnTo>
                    <a:lnTo>
                      <a:pt x="2454" y="1410"/>
                    </a:lnTo>
                    <a:lnTo>
                      <a:pt x="2489" y="1470"/>
                    </a:lnTo>
                    <a:lnTo>
                      <a:pt x="2518" y="1534"/>
                    </a:lnTo>
                    <a:lnTo>
                      <a:pt x="2543" y="1600"/>
                    </a:lnTo>
                    <a:lnTo>
                      <a:pt x="2561" y="1670"/>
                    </a:lnTo>
                    <a:lnTo>
                      <a:pt x="2625" y="1656"/>
                    </a:lnTo>
                    <a:lnTo>
                      <a:pt x="2689" y="1647"/>
                    </a:lnTo>
                    <a:lnTo>
                      <a:pt x="2756" y="1644"/>
                    </a:lnTo>
                    <a:lnTo>
                      <a:pt x="2828" y="1647"/>
                    </a:lnTo>
                    <a:lnTo>
                      <a:pt x="2898" y="1656"/>
                    </a:lnTo>
                    <a:lnTo>
                      <a:pt x="2965" y="1672"/>
                    </a:lnTo>
                    <a:lnTo>
                      <a:pt x="3029" y="1693"/>
                    </a:lnTo>
                    <a:lnTo>
                      <a:pt x="3092" y="1720"/>
                    </a:lnTo>
                    <a:lnTo>
                      <a:pt x="3151" y="1752"/>
                    </a:lnTo>
                    <a:lnTo>
                      <a:pt x="3208" y="1789"/>
                    </a:lnTo>
                    <a:lnTo>
                      <a:pt x="3261" y="1830"/>
                    </a:lnTo>
                    <a:lnTo>
                      <a:pt x="3311" y="1876"/>
                    </a:lnTo>
                    <a:lnTo>
                      <a:pt x="3356" y="1925"/>
                    </a:lnTo>
                    <a:lnTo>
                      <a:pt x="3397" y="1979"/>
                    </a:lnTo>
                    <a:lnTo>
                      <a:pt x="3433" y="2037"/>
                    </a:lnTo>
                    <a:lnTo>
                      <a:pt x="3465" y="2097"/>
                    </a:lnTo>
                    <a:lnTo>
                      <a:pt x="3491" y="2160"/>
                    </a:lnTo>
                    <a:lnTo>
                      <a:pt x="3513" y="2225"/>
                    </a:lnTo>
                    <a:lnTo>
                      <a:pt x="3528" y="2293"/>
                    </a:lnTo>
                    <a:lnTo>
                      <a:pt x="3537" y="2364"/>
                    </a:lnTo>
                    <a:lnTo>
                      <a:pt x="3541" y="2436"/>
                    </a:lnTo>
                    <a:lnTo>
                      <a:pt x="3537" y="2508"/>
                    </a:lnTo>
                    <a:lnTo>
                      <a:pt x="3528" y="2578"/>
                    </a:lnTo>
                    <a:lnTo>
                      <a:pt x="3513" y="2647"/>
                    </a:lnTo>
                    <a:lnTo>
                      <a:pt x="3491" y="2712"/>
                    </a:lnTo>
                    <a:lnTo>
                      <a:pt x="3465" y="2775"/>
                    </a:lnTo>
                    <a:lnTo>
                      <a:pt x="3433" y="2835"/>
                    </a:lnTo>
                    <a:lnTo>
                      <a:pt x="3397" y="2892"/>
                    </a:lnTo>
                    <a:lnTo>
                      <a:pt x="3356" y="2946"/>
                    </a:lnTo>
                    <a:lnTo>
                      <a:pt x="3311" y="2996"/>
                    </a:lnTo>
                    <a:lnTo>
                      <a:pt x="3261" y="3042"/>
                    </a:lnTo>
                    <a:lnTo>
                      <a:pt x="3208" y="3083"/>
                    </a:lnTo>
                    <a:lnTo>
                      <a:pt x="3151" y="3120"/>
                    </a:lnTo>
                    <a:lnTo>
                      <a:pt x="3092" y="3152"/>
                    </a:lnTo>
                    <a:lnTo>
                      <a:pt x="3029" y="3179"/>
                    </a:lnTo>
                    <a:lnTo>
                      <a:pt x="2965" y="3200"/>
                    </a:lnTo>
                    <a:lnTo>
                      <a:pt x="2898" y="3215"/>
                    </a:lnTo>
                    <a:lnTo>
                      <a:pt x="2828" y="3225"/>
                    </a:lnTo>
                    <a:lnTo>
                      <a:pt x="2756" y="3228"/>
                    </a:lnTo>
                    <a:lnTo>
                      <a:pt x="2684" y="3225"/>
                    </a:lnTo>
                    <a:lnTo>
                      <a:pt x="2615" y="3215"/>
                    </a:lnTo>
                    <a:lnTo>
                      <a:pt x="2547" y="3200"/>
                    </a:lnTo>
                    <a:lnTo>
                      <a:pt x="2481" y="3178"/>
                    </a:lnTo>
                    <a:lnTo>
                      <a:pt x="2418" y="3151"/>
                    </a:lnTo>
                    <a:lnTo>
                      <a:pt x="2358" y="3118"/>
                    </a:lnTo>
                    <a:lnTo>
                      <a:pt x="2301" y="3080"/>
                    </a:lnTo>
                    <a:lnTo>
                      <a:pt x="2248" y="3038"/>
                    </a:lnTo>
                    <a:lnTo>
                      <a:pt x="2199" y="2991"/>
                    </a:lnTo>
                    <a:lnTo>
                      <a:pt x="2153" y="2940"/>
                    </a:lnTo>
                    <a:lnTo>
                      <a:pt x="2113" y="2886"/>
                    </a:lnTo>
                    <a:lnTo>
                      <a:pt x="2077" y="2828"/>
                    </a:lnTo>
                    <a:lnTo>
                      <a:pt x="2045" y="2767"/>
                    </a:lnTo>
                    <a:lnTo>
                      <a:pt x="2019" y="2702"/>
                    </a:lnTo>
                    <a:lnTo>
                      <a:pt x="1999" y="2636"/>
                    </a:lnTo>
                    <a:lnTo>
                      <a:pt x="1944" y="2650"/>
                    </a:lnTo>
                    <a:lnTo>
                      <a:pt x="1888" y="2661"/>
                    </a:lnTo>
                    <a:lnTo>
                      <a:pt x="1830" y="2668"/>
                    </a:lnTo>
                    <a:lnTo>
                      <a:pt x="1770" y="2671"/>
                    </a:lnTo>
                    <a:lnTo>
                      <a:pt x="1711" y="2668"/>
                    </a:lnTo>
                    <a:lnTo>
                      <a:pt x="1653" y="2661"/>
                    </a:lnTo>
                    <a:lnTo>
                      <a:pt x="1597" y="2650"/>
                    </a:lnTo>
                    <a:lnTo>
                      <a:pt x="1542" y="2636"/>
                    </a:lnTo>
                    <a:lnTo>
                      <a:pt x="1521" y="2702"/>
                    </a:lnTo>
                    <a:lnTo>
                      <a:pt x="1495" y="2767"/>
                    </a:lnTo>
                    <a:lnTo>
                      <a:pt x="1464" y="2828"/>
                    </a:lnTo>
                    <a:lnTo>
                      <a:pt x="1427" y="2886"/>
                    </a:lnTo>
                    <a:lnTo>
                      <a:pt x="1386" y="2940"/>
                    </a:lnTo>
                    <a:lnTo>
                      <a:pt x="1341" y="2991"/>
                    </a:lnTo>
                    <a:lnTo>
                      <a:pt x="1291" y="3038"/>
                    </a:lnTo>
                    <a:lnTo>
                      <a:pt x="1238" y="3080"/>
                    </a:lnTo>
                    <a:lnTo>
                      <a:pt x="1182" y="3118"/>
                    </a:lnTo>
                    <a:lnTo>
                      <a:pt x="1122" y="3151"/>
                    </a:lnTo>
                    <a:lnTo>
                      <a:pt x="1059" y="3178"/>
                    </a:lnTo>
                    <a:lnTo>
                      <a:pt x="994" y="3200"/>
                    </a:lnTo>
                    <a:lnTo>
                      <a:pt x="926" y="3215"/>
                    </a:lnTo>
                    <a:lnTo>
                      <a:pt x="855" y="3225"/>
                    </a:lnTo>
                    <a:lnTo>
                      <a:pt x="783" y="3228"/>
                    </a:lnTo>
                    <a:lnTo>
                      <a:pt x="712" y="3225"/>
                    </a:lnTo>
                    <a:lnTo>
                      <a:pt x="643" y="3215"/>
                    </a:lnTo>
                    <a:lnTo>
                      <a:pt x="575" y="3200"/>
                    </a:lnTo>
                    <a:lnTo>
                      <a:pt x="510" y="3179"/>
                    </a:lnTo>
                    <a:lnTo>
                      <a:pt x="448" y="3152"/>
                    </a:lnTo>
                    <a:lnTo>
                      <a:pt x="388" y="3120"/>
                    </a:lnTo>
                    <a:lnTo>
                      <a:pt x="332" y="3083"/>
                    </a:lnTo>
                    <a:lnTo>
                      <a:pt x="279" y="3042"/>
                    </a:lnTo>
                    <a:lnTo>
                      <a:pt x="230" y="2996"/>
                    </a:lnTo>
                    <a:lnTo>
                      <a:pt x="184" y="2946"/>
                    </a:lnTo>
                    <a:lnTo>
                      <a:pt x="143" y="2892"/>
                    </a:lnTo>
                    <a:lnTo>
                      <a:pt x="107" y="2835"/>
                    </a:lnTo>
                    <a:lnTo>
                      <a:pt x="76" y="2775"/>
                    </a:lnTo>
                    <a:lnTo>
                      <a:pt x="50" y="2712"/>
                    </a:lnTo>
                    <a:lnTo>
                      <a:pt x="28" y="2647"/>
                    </a:lnTo>
                    <a:lnTo>
                      <a:pt x="13" y="2578"/>
                    </a:lnTo>
                    <a:lnTo>
                      <a:pt x="3" y="2508"/>
                    </a:lnTo>
                    <a:lnTo>
                      <a:pt x="0" y="2436"/>
                    </a:lnTo>
                    <a:lnTo>
                      <a:pt x="3" y="2364"/>
                    </a:lnTo>
                    <a:lnTo>
                      <a:pt x="13" y="2293"/>
                    </a:lnTo>
                    <a:lnTo>
                      <a:pt x="28" y="2225"/>
                    </a:lnTo>
                    <a:lnTo>
                      <a:pt x="50" y="2160"/>
                    </a:lnTo>
                    <a:lnTo>
                      <a:pt x="76" y="2097"/>
                    </a:lnTo>
                    <a:lnTo>
                      <a:pt x="107" y="2037"/>
                    </a:lnTo>
                    <a:lnTo>
                      <a:pt x="143" y="1979"/>
                    </a:lnTo>
                    <a:lnTo>
                      <a:pt x="184" y="1925"/>
                    </a:lnTo>
                    <a:lnTo>
                      <a:pt x="230" y="1876"/>
                    </a:lnTo>
                    <a:lnTo>
                      <a:pt x="279" y="1830"/>
                    </a:lnTo>
                    <a:lnTo>
                      <a:pt x="332" y="1789"/>
                    </a:lnTo>
                    <a:lnTo>
                      <a:pt x="388" y="1752"/>
                    </a:lnTo>
                    <a:lnTo>
                      <a:pt x="448" y="1720"/>
                    </a:lnTo>
                    <a:lnTo>
                      <a:pt x="510" y="1693"/>
                    </a:lnTo>
                    <a:lnTo>
                      <a:pt x="575" y="1672"/>
                    </a:lnTo>
                    <a:lnTo>
                      <a:pt x="643" y="1656"/>
                    </a:lnTo>
                    <a:lnTo>
                      <a:pt x="712" y="1647"/>
                    </a:lnTo>
                    <a:lnTo>
                      <a:pt x="783" y="1644"/>
                    </a:lnTo>
                    <a:lnTo>
                      <a:pt x="850" y="1647"/>
                    </a:lnTo>
                    <a:lnTo>
                      <a:pt x="916" y="1656"/>
                    </a:lnTo>
                    <a:lnTo>
                      <a:pt x="980" y="1670"/>
                    </a:lnTo>
                    <a:lnTo>
                      <a:pt x="998" y="1600"/>
                    </a:lnTo>
                    <a:lnTo>
                      <a:pt x="1022" y="1534"/>
                    </a:lnTo>
                    <a:lnTo>
                      <a:pt x="1052" y="1470"/>
                    </a:lnTo>
                    <a:lnTo>
                      <a:pt x="1086" y="1410"/>
                    </a:lnTo>
                    <a:lnTo>
                      <a:pt x="1125" y="1353"/>
                    </a:lnTo>
                    <a:lnTo>
                      <a:pt x="1169" y="1299"/>
                    </a:lnTo>
                    <a:lnTo>
                      <a:pt x="1128" y="1247"/>
                    </a:lnTo>
                    <a:lnTo>
                      <a:pt x="1093" y="1190"/>
                    </a:lnTo>
                    <a:lnTo>
                      <a:pt x="1062" y="1130"/>
                    </a:lnTo>
                    <a:lnTo>
                      <a:pt x="1036" y="1067"/>
                    </a:lnTo>
                    <a:lnTo>
                      <a:pt x="1014" y="1001"/>
                    </a:lnTo>
                    <a:lnTo>
                      <a:pt x="999" y="934"/>
                    </a:lnTo>
                    <a:lnTo>
                      <a:pt x="990" y="864"/>
                    </a:lnTo>
                    <a:lnTo>
                      <a:pt x="987" y="793"/>
                    </a:lnTo>
                    <a:lnTo>
                      <a:pt x="990" y="721"/>
                    </a:lnTo>
                    <a:lnTo>
                      <a:pt x="1000" y="650"/>
                    </a:lnTo>
                    <a:lnTo>
                      <a:pt x="1015" y="582"/>
                    </a:lnTo>
                    <a:lnTo>
                      <a:pt x="1036" y="517"/>
                    </a:lnTo>
                    <a:lnTo>
                      <a:pt x="1063" y="453"/>
                    </a:lnTo>
                    <a:lnTo>
                      <a:pt x="1094" y="392"/>
                    </a:lnTo>
                    <a:lnTo>
                      <a:pt x="1131" y="336"/>
                    </a:lnTo>
                    <a:lnTo>
                      <a:pt x="1172" y="282"/>
                    </a:lnTo>
                    <a:lnTo>
                      <a:pt x="1217" y="232"/>
                    </a:lnTo>
                    <a:lnTo>
                      <a:pt x="1265" y="186"/>
                    </a:lnTo>
                    <a:lnTo>
                      <a:pt x="1318" y="145"/>
                    </a:lnTo>
                    <a:lnTo>
                      <a:pt x="1375" y="109"/>
                    </a:lnTo>
                    <a:lnTo>
                      <a:pt x="1435" y="76"/>
                    </a:lnTo>
                    <a:lnTo>
                      <a:pt x="1497" y="50"/>
                    </a:lnTo>
                    <a:lnTo>
                      <a:pt x="1562" y="28"/>
                    </a:lnTo>
                    <a:lnTo>
                      <a:pt x="1629" y="13"/>
                    </a:lnTo>
                    <a:lnTo>
                      <a:pt x="1699" y="3"/>
                    </a:lnTo>
                    <a:lnTo>
                      <a:pt x="1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9" name="Freeform 51"/>
              <p:cNvSpPr>
                <a:spLocks noEditPoints="1"/>
              </p:cNvSpPr>
              <p:nvPr/>
            </p:nvSpPr>
            <p:spPr bwMode="auto">
              <a:xfrm>
                <a:off x="8145463" y="1485900"/>
                <a:ext cx="190500" cy="206375"/>
              </a:xfrm>
              <a:custGeom>
                <a:avLst/>
                <a:gdLst>
                  <a:gd name="T0" fmla="*/ 458 w 960"/>
                  <a:gd name="T1" fmla="*/ 626 h 1038"/>
                  <a:gd name="T2" fmla="*/ 347 w 960"/>
                  <a:gd name="T3" fmla="*/ 902 h 1038"/>
                  <a:gd name="T4" fmla="*/ 615 w 960"/>
                  <a:gd name="T5" fmla="*/ 902 h 1038"/>
                  <a:gd name="T6" fmla="*/ 503 w 960"/>
                  <a:gd name="T7" fmla="*/ 626 h 1038"/>
                  <a:gd name="T8" fmla="*/ 526 w 960"/>
                  <a:gd name="T9" fmla="*/ 581 h 1038"/>
                  <a:gd name="T10" fmla="*/ 480 w 960"/>
                  <a:gd name="T11" fmla="*/ 587 h 1038"/>
                  <a:gd name="T12" fmla="*/ 414 w 960"/>
                  <a:gd name="T13" fmla="*/ 575 h 1038"/>
                  <a:gd name="T14" fmla="*/ 519 w 960"/>
                  <a:gd name="T15" fmla="*/ 2 h 1038"/>
                  <a:gd name="T16" fmla="*/ 592 w 960"/>
                  <a:gd name="T17" fmla="*/ 25 h 1038"/>
                  <a:gd name="T18" fmla="*/ 654 w 960"/>
                  <a:gd name="T19" fmla="*/ 65 h 1038"/>
                  <a:gd name="T20" fmla="*/ 703 w 960"/>
                  <a:gd name="T21" fmla="*/ 122 h 1038"/>
                  <a:gd name="T22" fmla="*/ 735 w 960"/>
                  <a:gd name="T23" fmla="*/ 191 h 1038"/>
                  <a:gd name="T24" fmla="*/ 746 w 960"/>
                  <a:gd name="T25" fmla="*/ 268 h 1038"/>
                  <a:gd name="T26" fmla="*/ 735 w 960"/>
                  <a:gd name="T27" fmla="*/ 348 h 1038"/>
                  <a:gd name="T28" fmla="*/ 705 w 960"/>
                  <a:gd name="T29" fmla="*/ 425 h 1038"/>
                  <a:gd name="T30" fmla="*/ 658 w 960"/>
                  <a:gd name="T31" fmla="*/ 494 h 1038"/>
                  <a:gd name="T32" fmla="*/ 599 w 960"/>
                  <a:gd name="T33" fmla="*/ 547 h 1038"/>
                  <a:gd name="T34" fmla="*/ 698 w 960"/>
                  <a:gd name="T35" fmla="*/ 585 h 1038"/>
                  <a:gd name="T36" fmla="*/ 786 w 960"/>
                  <a:gd name="T37" fmla="*/ 638 h 1038"/>
                  <a:gd name="T38" fmla="*/ 858 w 960"/>
                  <a:gd name="T39" fmla="*/ 703 h 1038"/>
                  <a:gd name="T40" fmla="*/ 913 w 960"/>
                  <a:gd name="T41" fmla="*/ 774 h 1038"/>
                  <a:gd name="T42" fmla="*/ 948 w 960"/>
                  <a:gd name="T43" fmla="*/ 849 h 1038"/>
                  <a:gd name="T44" fmla="*/ 960 w 960"/>
                  <a:gd name="T45" fmla="*/ 920 h 1038"/>
                  <a:gd name="T46" fmla="*/ 946 w 960"/>
                  <a:gd name="T47" fmla="*/ 951 h 1038"/>
                  <a:gd name="T48" fmla="*/ 908 w 960"/>
                  <a:gd name="T49" fmla="*/ 977 h 1038"/>
                  <a:gd name="T50" fmla="*/ 847 w 960"/>
                  <a:gd name="T51" fmla="*/ 1000 h 1038"/>
                  <a:gd name="T52" fmla="*/ 770 w 960"/>
                  <a:gd name="T53" fmla="*/ 1017 h 1038"/>
                  <a:gd name="T54" fmla="*/ 681 w 960"/>
                  <a:gd name="T55" fmla="*/ 1029 h 1038"/>
                  <a:gd name="T56" fmla="*/ 583 w 960"/>
                  <a:gd name="T57" fmla="*/ 1036 h 1038"/>
                  <a:gd name="T58" fmla="*/ 480 w 960"/>
                  <a:gd name="T59" fmla="*/ 1038 h 1038"/>
                  <a:gd name="T60" fmla="*/ 379 w 960"/>
                  <a:gd name="T61" fmla="*/ 1036 h 1038"/>
                  <a:gd name="T62" fmla="*/ 281 w 960"/>
                  <a:gd name="T63" fmla="*/ 1029 h 1038"/>
                  <a:gd name="T64" fmla="*/ 191 w 960"/>
                  <a:gd name="T65" fmla="*/ 1017 h 1038"/>
                  <a:gd name="T66" fmla="*/ 114 w 960"/>
                  <a:gd name="T67" fmla="*/ 1000 h 1038"/>
                  <a:gd name="T68" fmla="*/ 54 w 960"/>
                  <a:gd name="T69" fmla="*/ 977 h 1038"/>
                  <a:gd name="T70" fmla="*/ 14 w 960"/>
                  <a:gd name="T71" fmla="*/ 951 h 1038"/>
                  <a:gd name="T72" fmla="*/ 0 w 960"/>
                  <a:gd name="T73" fmla="*/ 920 h 1038"/>
                  <a:gd name="T74" fmla="*/ 13 w 960"/>
                  <a:gd name="T75" fmla="*/ 849 h 1038"/>
                  <a:gd name="T76" fmla="*/ 48 w 960"/>
                  <a:gd name="T77" fmla="*/ 774 h 1038"/>
                  <a:gd name="T78" fmla="*/ 104 w 960"/>
                  <a:gd name="T79" fmla="*/ 703 h 1038"/>
                  <a:gd name="T80" fmla="*/ 176 w 960"/>
                  <a:gd name="T81" fmla="*/ 638 h 1038"/>
                  <a:gd name="T82" fmla="*/ 263 w 960"/>
                  <a:gd name="T83" fmla="*/ 585 h 1038"/>
                  <a:gd name="T84" fmla="*/ 363 w 960"/>
                  <a:gd name="T85" fmla="*/ 547 h 1038"/>
                  <a:gd name="T86" fmla="*/ 302 w 960"/>
                  <a:gd name="T87" fmla="*/ 494 h 1038"/>
                  <a:gd name="T88" fmla="*/ 256 w 960"/>
                  <a:gd name="T89" fmla="*/ 425 h 1038"/>
                  <a:gd name="T90" fmla="*/ 227 w 960"/>
                  <a:gd name="T91" fmla="*/ 348 h 1038"/>
                  <a:gd name="T92" fmla="*/ 216 w 960"/>
                  <a:gd name="T93" fmla="*/ 268 h 1038"/>
                  <a:gd name="T94" fmla="*/ 227 w 960"/>
                  <a:gd name="T95" fmla="*/ 191 h 1038"/>
                  <a:gd name="T96" fmla="*/ 258 w 960"/>
                  <a:gd name="T97" fmla="*/ 122 h 1038"/>
                  <a:gd name="T98" fmla="*/ 307 w 960"/>
                  <a:gd name="T99" fmla="*/ 65 h 1038"/>
                  <a:gd name="T100" fmla="*/ 369 w 960"/>
                  <a:gd name="T101" fmla="*/ 25 h 1038"/>
                  <a:gd name="T102" fmla="*/ 441 w 960"/>
                  <a:gd name="T103" fmla="*/ 2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60" h="1038">
                    <a:moveTo>
                      <a:pt x="414" y="575"/>
                    </a:moveTo>
                    <a:lnTo>
                      <a:pt x="458" y="626"/>
                    </a:lnTo>
                    <a:lnTo>
                      <a:pt x="459" y="626"/>
                    </a:lnTo>
                    <a:lnTo>
                      <a:pt x="347" y="902"/>
                    </a:lnTo>
                    <a:lnTo>
                      <a:pt x="480" y="1038"/>
                    </a:lnTo>
                    <a:lnTo>
                      <a:pt x="615" y="902"/>
                    </a:lnTo>
                    <a:lnTo>
                      <a:pt x="502" y="626"/>
                    </a:lnTo>
                    <a:lnTo>
                      <a:pt x="503" y="626"/>
                    </a:lnTo>
                    <a:lnTo>
                      <a:pt x="547" y="575"/>
                    </a:lnTo>
                    <a:lnTo>
                      <a:pt x="526" y="581"/>
                    </a:lnTo>
                    <a:lnTo>
                      <a:pt x="503" y="586"/>
                    </a:lnTo>
                    <a:lnTo>
                      <a:pt x="480" y="587"/>
                    </a:lnTo>
                    <a:lnTo>
                      <a:pt x="447" y="583"/>
                    </a:lnTo>
                    <a:lnTo>
                      <a:pt x="414" y="575"/>
                    </a:lnTo>
                    <a:close/>
                    <a:moveTo>
                      <a:pt x="480" y="0"/>
                    </a:moveTo>
                    <a:lnTo>
                      <a:pt x="519" y="2"/>
                    </a:lnTo>
                    <a:lnTo>
                      <a:pt x="557" y="11"/>
                    </a:lnTo>
                    <a:lnTo>
                      <a:pt x="592" y="25"/>
                    </a:lnTo>
                    <a:lnTo>
                      <a:pt x="625" y="42"/>
                    </a:lnTo>
                    <a:lnTo>
                      <a:pt x="654" y="65"/>
                    </a:lnTo>
                    <a:lnTo>
                      <a:pt x="681" y="91"/>
                    </a:lnTo>
                    <a:lnTo>
                      <a:pt x="703" y="122"/>
                    </a:lnTo>
                    <a:lnTo>
                      <a:pt x="721" y="155"/>
                    </a:lnTo>
                    <a:lnTo>
                      <a:pt x="735" y="191"/>
                    </a:lnTo>
                    <a:lnTo>
                      <a:pt x="742" y="228"/>
                    </a:lnTo>
                    <a:lnTo>
                      <a:pt x="746" y="268"/>
                    </a:lnTo>
                    <a:lnTo>
                      <a:pt x="742" y="307"/>
                    </a:lnTo>
                    <a:lnTo>
                      <a:pt x="735" y="348"/>
                    </a:lnTo>
                    <a:lnTo>
                      <a:pt x="722" y="387"/>
                    </a:lnTo>
                    <a:lnTo>
                      <a:pt x="705" y="425"/>
                    </a:lnTo>
                    <a:lnTo>
                      <a:pt x="684" y="461"/>
                    </a:lnTo>
                    <a:lnTo>
                      <a:pt x="658" y="494"/>
                    </a:lnTo>
                    <a:lnTo>
                      <a:pt x="630" y="523"/>
                    </a:lnTo>
                    <a:lnTo>
                      <a:pt x="599" y="547"/>
                    </a:lnTo>
                    <a:lnTo>
                      <a:pt x="650" y="564"/>
                    </a:lnTo>
                    <a:lnTo>
                      <a:pt x="698" y="585"/>
                    </a:lnTo>
                    <a:lnTo>
                      <a:pt x="744" y="610"/>
                    </a:lnTo>
                    <a:lnTo>
                      <a:pt x="786" y="638"/>
                    </a:lnTo>
                    <a:lnTo>
                      <a:pt x="823" y="670"/>
                    </a:lnTo>
                    <a:lnTo>
                      <a:pt x="858" y="703"/>
                    </a:lnTo>
                    <a:lnTo>
                      <a:pt x="888" y="738"/>
                    </a:lnTo>
                    <a:lnTo>
                      <a:pt x="913" y="774"/>
                    </a:lnTo>
                    <a:lnTo>
                      <a:pt x="933" y="812"/>
                    </a:lnTo>
                    <a:lnTo>
                      <a:pt x="948" y="849"/>
                    </a:lnTo>
                    <a:lnTo>
                      <a:pt x="957" y="885"/>
                    </a:lnTo>
                    <a:lnTo>
                      <a:pt x="960" y="920"/>
                    </a:lnTo>
                    <a:lnTo>
                      <a:pt x="957" y="936"/>
                    </a:lnTo>
                    <a:lnTo>
                      <a:pt x="946" y="951"/>
                    </a:lnTo>
                    <a:lnTo>
                      <a:pt x="930" y="965"/>
                    </a:lnTo>
                    <a:lnTo>
                      <a:pt x="908" y="977"/>
                    </a:lnTo>
                    <a:lnTo>
                      <a:pt x="879" y="989"/>
                    </a:lnTo>
                    <a:lnTo>
                      <a:pt x="847" y="1000"/>
                    </a:lnTo>
                    <a:lnTo>
                      <a:pt x="810" y="1009"/>
                    </a:lnTo>
                    <a:lnTo>
                      <a:pt x="770" y="1017"/>
                    </a:lnTo>
                    <a:lnTo>
                      <a:pt x="727" y="1023"/>
                    </a:lnTo>
                    <a:lnTo>
                      <a:pt x="681" y="1029"/>
                    </a:lnTo>
                    <a:lnTo>
                      <a:pt x="632" y="1033"/>
                    </a:lnTo>
                    <a:lnTo>
                      <a:pt x="583" y="1036"/>
                    </a:lnTo>
                    <a:lnTo>
                      <a:pt x="532" y="1038"/>
                    </a:lnTo>
                    <a:lnTo>
                      <a:pt x="480" y="1038"/>
                    </a:lnTo>
                    <a:lnTo>
                      <a:pt x="430" y="1038"/>
                    </a:lnTo>
                    <a:lnTo>
                      <a:pt x="379" y="1036"/>
                    </a:lnTo>
                    <a:lnTo>
                      <a:pt x="328" y="1033"/>
                    </a:lnTo>
                    <a:lnTo>
                      <a:pt x="281" y="1029"/>
                    </a:lnTo>
                    <a:lnTo>
                      <a:pt x="234" y="1023"/>
                    </a:lnTo>
                    <a:lnTo>
                      <a:pt x="191" y="1017"/>
                    </a:lnTo>
                    <a:lnTo>
                      <a:pt x="150" y="1009"/>
                    </a:lnTo>
                    <a:lnTo>
                      <a:pt x="114" y="1000"/>
                    </a:lnTo>
                    <a:lnTo>
                      <a:pt x="81" y="989"/>
                    </a:lnTo>
                    <a:lnTo>
                      <a:pt x="54" y="977"/>
                    </a:lnTo>
                    <a:lnTo>
                      <a:pt x="32" y="965"/>
                    </a:lnTo>
                    <a:lnTo>
                      <a:pt x="14" y="951"/>
                    </a:lnTo>
                    <a:lnTo>
                      <a:pt x="5" y="936"/>
                    </a:lnTo>
                    <a:lnTo>
                      <a:pt x="0" y="920"/>
                    </a:lnTo>
                    <a:lnTo>
                      <a:pt x="3" y="885"/>
                    </a:lnTo>
                    <a:lnTo>
                      <a:pt x="13" y="849"/>
                    </a:lnTo>
                    <a:lnTo>
                      <a:pt x="28" y="812"/>
                    </a:lnTo>
                    <a:lnTo>
                      <a:pt x="48" y="774"/>
                    </a:lnTo>
                    <a:lnTo>
                      <a:pt x="74" y="738"/>
                    </a:lnTo>
                    <a:lnTo>
                      <a:pt x="104" y="703"/>
                    </a:lnTo>
                    <a:lnTo>
                      <a:pt x="138" y="670"/>
                    </a:lnTo>
                    <a:lnTo>
                      <a:pt x="176" y="638"/>
                    </a:lnTo>
                    <a:lnTo>
                      <a:pt x="218" y="610"/>
                    </a:lnTo>
                    <a:lnTo>
                      <a:pt x="263" y="585"/>
                    </a:lnTo>
                    <a:lnTo>
                      <a:pt x="312" y="564"/>
                    </a:lnTo>
                    <a:lnTo>
                      <a:pt x="363" y="547"/>
                    </a:lnTo>
                    <a:lnTo>
                      <a:pt x="331" y="523"/>
                    </a:lnTo>
                    <a:lnTo>
                      <a:pt x="302" y="494"/>
                    </a:lnTo>
                    <a:lnTo>
                      <a:pt x="277" y="461"/>
                    </a:lnTo>
                    <a:lnTo>
                      <a:pt x="256" y="425"/>
                    </a:lnTo>
                    <a:lnTo>
                      <a:pt x="239" y="387"/>
                    </a:lnTo>
                    <a:lnTo>
                      <a:pt x="227" y="348"/>
                    </a:lnTo>
                    <a:lnTo>
                      <a:pt x="218" y="307"/>
                    </a:lnTo>
                    <a:lnTo>
                      <a:pt x="216" y="268"/>
                    </a:lnTo>
                    <a:lnTo>
                      <a:pt x="218" y="228"/>
                    </a:lnTo>
                    <a:lnTo>
                      <a:pt x="227" y="191"/>
                    </a:lnTo>
                    <a:lnTo>
                      <a:pt x="241" y="155"/>
                    </a:lnTo>
                    <a:lnTo>
                      <a:pt x="258" y="122"/>
                    </a:lnTo>
                    <a:lnTo>
                      <a:pt x="281" y="91"/>
                    </a:lnTo>
                    <a:lnTo>
                      <a:pt x="307" y="65"/>
                    </a:lnTo>
                    <a:lnTo>
                      <a:pt x="337" y="42"/>
                    </a:lnTo>
                    <a:lnTo>
                      <a:pt x="369" y="25"/>
                    </a:lnTo>
                    <a:lnTo>
                      <a:pt x="404" y="11"/>
                    </a:lnTo>
                    <a:lnTo>
                      <a:pt x="441" y="2"/>
                    </a:lnTo>
                    <a:lnTo>
                      <a:pt x="4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40" name="Rounded Rectangle 10"/>
          <p:cNvSpPr/>
          <p:nvPr/>
        </p:nvSpPr>
        <p:spPr>
          <a:xfrm>
            <a:off x="6503331" y="2363811"/>
            <a:ext cx="4212294" cy="207506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>
            <a:outerShdw blurRad="127000" dist="38100" dir="2700000" algn="tl" rotWithShape="0">
              <a:sysClr val="windowText" lastClr="000000">
                <a:lumMod val="95000"/>
                <a:lumOff val="5000"/>
                <a:alpha val="60000"/>
              </a:sysClr>
            </a:outerShdw>
          </a:effectLst>
        </p:spPr>
        <p:txBody>
          <a:bodyPr rtlCol="0" anchor="ctr"/>
          <a:lstStyle/>
          <a:p>
            <a:pPr lvl="0">
              <a:defRPr/>
            </a:pPr>
            <a:r>
              <a:rPr lang="zh-CN" altLang="zh-CN" sz="900" dirty="0" smtClean="0">
                <a:latin typeface="+mn-ea"/>
              </a:rPr>
              <a:t>对于</a:t>
            </a:r>
            <a:r>
              <a:rPr lang="zh-CN" altLang="zh-CN" sz="900" dirty="0">
                <a:latin typeface="+mn-ea"/>
              </a:rPr>
              <a:t>代码中的每一行在左边显示对应的行</a:t>
            </a:r>
            <a:r>
              <a:rPr lang="zh-CN" altLang="zh-CN" sz="900" dirty="0" smtClean="0">
                <a:latin typeface="+mn-ea"/>
              </a:rPr>
              <a:t>号</a:t>
            </a:r>
            <a:endParaRPr kumimoji="0" lang="en-IN" sz="9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42" name="Rounded Rectangle 173"/>
          <p:cNvSpPr/>
          <p:nvPr/>
        </p:nvSpPr>
        <p:spPr>
          <a:xfrm>
            <a:off x="6503331" y="3001782"/>
            <a:ext cx="4212294" cy="207506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>
            <a:outerShdw blurRad="127000" dist="38100" dir="2700000" algn="tl" rotWithShape="0">
              <a:sysClr val="windowText" lastClr="000000">
                <a:lumMod val="95000"/>
                <a:lumOff val="5000"/>
                <a:alpha val="60000"/>
              </a:sysClr>
            </a:outerShdw>
          </a:effectLst>
        </p:spPr>
        <p:txBody>
          <a:bodyPr rtlCol="0" anchor="ctr"/>
          <a:lstStyle/>
          <a:p>
            <a:pPr lvl="0">
              <a:defRPr/>
            </a:pPr>
            <a:r>
              <a:rPr lang="zh-CN" altLang="en-US" sz="900" kern="0" dirty="0">
                <a:latin typeface="+mn-ea"/>
                <a:cs typeface="+mn-ea"/>
                <a:sym typeface="+mn-lt"/>
              </a:rPr>
              <a:t>框</a:t>
            </a:r>
            <a:r>
              <a:rPr lang="zh-CN" altLang="en-US" sz="900" kern="0" dirty="0" smtClean="0">
                <a:latin typeface="+mn-ea"/>
                <a:cs typeface="+mn-ea"/>
                <a:sym typeface="+mn-lt"/>
              </a:rPr>
              <a:t>起可折叠代码块如函数定义、</a:t>
            </a:r>
            <a:r>
              <a:rPr lang="en-US" altLang="zh-CN" sz="900" kern="0" dirty="0" smtClean="0">
                <a:latin typeface="+mn-ea"/>
                <a:cs typeface="+mn-ea"/>
                <a:sym typeface="+mn-lt"/>
              </a:rPr>
              <a:t>for</a:t>
            </a:r>
            <a:r>
              <a:rPr lang="zh-CN" altLang="en-US" sz="900" kern="0" dirty="0" smtClean="0">
                <a:latin typeface="+mn-ea"/>
                <a:cs typeface="+mn-ea"/>
                <a:sym typeface="+mn-lt"/>
              </a:rPr>
              <a:t>循环、</a:t>
            </a:r>
            <a:r>
              <a:rPr lang="en-US" altLang="zh-CN" sz="900" kern="0" dirty="0" smtClean="0">
                <a:latin typeface="+mn-ea"/>
                <a:cs typeface="+mn-ea"/>
                <a:sym typeface="+mn-lt"/>
              </a:rPr>
              <a:t>if</a:t>
            </a:r>
            <a:r>
              <a:rPr lang="zh-CN" altLang="en-US" sz="900" kern="0" dirty="0" smtClean="0">
                <a:latin typeface="+mn-ea"/>
                <a:cs typeface="+mn-ea"/>
                <a:sym typeface="+mn-lt"/>
              </a:rPr>
              <a:t>循环、</a:t>
            </a:r>
            <a:r>
              <a:rPr lang="en-US" altLang="zh-CN" sz="900" kern="0" dirty="0" smtClean="0">
                <a:latin typeface="+mn-ea"/>
                <a:cs typeface="+mn-ea"/>
                <a:sym typeface="+mn-lt"/>
              </a:rPr>
              <a:t>try-catch</a:t>
            </a:r>
            <a:r>
              <a:rPr lang="zh-CN" altLang="en-US" sz="900" kern="0" dirty="0" smtClean="0">
                <a:latin typeface="+mn-ea"/>
                <a:cs typeface="+mn-ea"/>
                <a:sym typeface="+mn-lt"/>
              </a:rPr>
              <a:t>语句等</a:t>
            </a:r>
            <a:endParaRPr kumimoji="0" lang="en-IN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pSp>
        <p:nvGrpSpPr>
          <p:cNvPr id="144" name="Group 41"/>
          <p:cNvGrpSpPr/>
          <p:nvPr/>
        </p:nvGrpSpPr>
        <p:grpSpPr>
          <a:xfrm>
            <a:off x="6491121" y="3308216"/>
            <a:ext cx="1864345" cy="285917"/>
            <a:chOff x="6654373" y="4833909"/>
            <a:chExt cx="1864345" cy="285917"/>
          </a:xfrm>
        </p:grpSpPr>
        <p:sp>
          <p:nvSpPr>
            <p:cNvPr id="145" name="Rectangle 21"/>
            <p:cNvSpPr/>
            <p:nvPr/>
          </p:nvSpPr>
          <p:spPr>
            <a:xfrm>
              <a:off x="7142367" y="4833909"/>
              <a:ext cx="1376351" cy="28591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36000" bIns="0" rtlCol="0" anchor="ctr">
              <a:normAutofit/>
            </a:bodyPr>
            <a:lstStyle/>
            <a:p>
              <a:pPr lvl="0">
                <a:defRPr/>
              </a:pPr>
              <a:r>
                <a:rPr lang="en-US" altLang="zh-CN" sz="1200" kern="0" dirty="0" smtClean="0">
                  <a:solidFill>
                    <a:prstClr val="white"/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rPr>
                <a:t>03 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关键字</a:t>
              </a:r>
              <a:r>
                <a:rPr lang="zh-CN" altLang="zh-CN" sz="1400" dirty="0">
                  <a:solidFill>
                    <a:schemeClr val="bg1"/>
                  </a:solidFill>
                </a:rPr>
                <a:t>高亮</a:t>
              </a:r>
              <a:endParaRPr lang="en-US" altLang="zh-CN" sz="1400" kern="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46" name="Freeform 20"/>
            <p:cNvSpPr>
              <a:spLocks noEditPoints="1"/>
            </p:cNvSpPr>
            <p:nvPr/>
          </p:nvSpPr>
          <p:spPr bwMode="auto">
            <a:xfrm>
              <a:off x="6654373" y="4897985"/>
              <a:ext cx="192419" cy="191189"/>
            </a:xfrm>
            <a:custGeom>
              <a:avLst/>
              <a:gdLst>
                <a:gd name="T0" fmla="*/ 120 w 3130"/>
                <a:gd name="T1" fmla="*/ 2868 h 3105"/>
                <a:gd name="T2" fmla="*/ 209 w 3130"/>
                <a:gd name="T3" fmla="*/ 2981 h 3105"/>
                <a:gd name="T4" fmla="*/ 318 w 3130"/>
                <a:gd name="T5" fmla="*/ 2891 h 3105"/>
                <a:gd name="T6" fmla="*/ 230 w 3130"/>
                <a:gd name="T7" fmla="*/ 2778 h 3105"/>
                <a:gd name="T8" fmla="*/ 2693 w 3130"/>
                <a:gd name="T9" fmla="*/ 913 h 3105"/>
                <a:gd name="T10" fmla="*/ 2670 w 3130"/>
                <a:gd name="T11" fmla="*/ 1092 h 3105"/>
                <a:gd name="T12" fmla="*/ 2749 w 3130"/>
                <a:gd name="T13" fmla="*/ 1282 h 3105"/>
                <a:gd name="T14" fmla="*/ 2923 w 3130"/>
                <a:gd name="T15" fmla="*/ 1503 h 3105"/>
                <a:gd name="T16" fmla="*/ 2950 w 3130"/>
                <a:gd name="T17" fmla="*/ 1224 h 3105"/>
                <a:gd name="T18" fmla="*/ 1682 w 3130"/>
                <a:gd name="T19" fmla="*/ 174 h 3105"/>
                <a:gd name="T20" fmla="*/ 1163 w 3130"/>
                <a:gd name="T21" fmla="*/ 339 h 3105"/>
                <a:gd name="T22" fmla="*/ 1105 w 3130"/>
                <a:gd name="T23" fmla="*/ 544 h 3105"/>
                <a:gd name="T24" fmla="*/ 1153 w 3130"/>
                <a:gd name="T25" fmla="*/ 718 h 3105"/>
                <a:gd name="T26" fmla="*/ 1042 w 3130"/>
                <a:gd name="T27" fmla="*/ 829 h 3105"/>
                <a:gd name="T28" fmla="*/ 894 w 3130"/>
                <a:gd name="T29" fmla="*/ 903 h 3105"/>
                <a:gd name="T30" fmla="*/ 858 w 3130"/>
                <a:gd name="T31" fmla="*/ 1068 h 3105"/>
                <a:gd name="T32" fmla="*/ 866 w 3130"/>
                <a:gd name="T33" fmla="*/ 1230 h 3105"/>
                <a:gd name="T34" fmla="*/ 929 w 3130"/>
                <a:gd name="T35" fmla="*/ 1294 h 3105"/>
                <a:gd name="T36" fmla="*/ 886 w 3130"/>
                <a:gd name="T37" fmla="*/ 1385 h 3105"/>
                <a:gd name="T38" fmla="*/ 673 w 3130"/>
                <a:gd name="T39" fmla="*/ 1515 h 3105"/>
                <a:gd name="T40" fmla="*/ 665 w 3130"/>
                <a:gd name="T41" fmla="*/ 1885 h 3105"/>
                <a:gd name="T42" fmla="*/ 1907 w 3130"/>
                <a:gd name="T43" fmla="*/ 847 h 3105"/>
                <a:gd name="T44" fmla="*/ 1043 w 3130"/>
                <a:gd name="T45" fmla="*/ 2375 h 3105"/>
                <a:gd name="T46" fmla="*/ 1527 w 3130"/>
                <a:gd name="T47" fmla="*/ 2602 h 3105"/>
                <a:gd name="T48" fmla="*/ 2097 w 3130"/>
                <a:gd name="T49" fmla="*/ 2578 h 3105"/>
                <a:gd name="T50" fmla="*/ 2586 w 3130"/>
                <a:gd name="T51" fmla="*/ 2290 h 3105"/>
                <a:gd name="T52" fmla="*/ 2285 w 3130"/>
                <a:gd name="T53" fmla="*/ 2383 h 3105"/>
                <a:gd name="T54" fmla="*/ 2095 w 3130"/>
                <a:gd name="T55" fmla="*/ 2417 h 3105"/>
                <a:gd name="T56" fmla="*/ 2052 w 3130"/>
                <a:gd name="T57" fmla="*/ 2332 h 3105"/>
                <a:gd name="T58" fmla="*/ 2192 w 3130"/>
                <a:gd name="T59" fmla="*/ 2221 h 3105"/>
                <a:gd name="T60" fmla="*/ 2304 w 3130"/>
                <a:gd name="T61" fmla="*/ 2140 h 3105"/>
                <a:gd name="T62" fmla="*/ 2363 w 3130"/>
                <a:gd name="T63" fmla="*/ 1969 h 3105"/>
                <a:gd name="T64" fmla="*/ 2408 w 3130"/>
                <a:gd name="T65" fmla="*/ 1786 h 3105"/>
                <a:gd name="T66" fmla="*/ 2430 w 3130"/>
                <a:gd name="T67" fmla="*/ 1725 h 3105"/>
                <a:gd name="T68" fmla="*/ 2451 w 3130"/>
                <a:gd name="T69" fmla="*/ 1562 h 3105"/>
                <a:gd name="T70" fmla="*/ 2477 w 3130"/>
                <a:gd name="T71" fmla="*/ 1394 h 3105"/>
                <a:gd name="T72" fmla="*/ 2584 w 3130"/>
                <a:gd name="T73" fmla="*/ 1228 h 3105"/>
                <a:gd name="T74" fmla="*/ 2568 w 3130"/>
                <a:gd name="T75" fmla="*/ 1017 h 3105"/>
                <a:gd name="T76" fmla="*/ 2485 w 3130"/>
                <a:gd name="T77" fmla="*/ 825 h 3105"/>
                <a:gd name="T78" fmla="*/ 2351 w 3130"/>
                <a:gd name="T79" fmla="*/ 720 h 3105"/>
                <a:gd name="T80" fmla="*/ 2149 w 3130"/>
                <a:gd name="T81" fmla="*/ 563 h 3105"/>
                <a:gd name="T82" fmla="*/ 2026 w 3130"/>
                <a:gd name="T83" fmla="*/ 400 h 3105"/>
                <a:gd name="T84" fmla="*/ 1907 w 3130"/>
                <a:gd name="T85" fmla="*/ 181 h 3105"/>
                <a:gd name="T86" fmla="*/ 2039 w 3130"/>
                <a:gd name="T87" fmla="*/ 29 h 3105"/>
                <a:gd name="T88" fmla="*/ 2598 w 3130"/>
                <a:gd name="T89" fmla="*/ 291 h 3105"/>
                <a:gd name="T90" fmla="*/ 2984 w 3130"/>
                <a:gd name="T91" fmla="*/ 773 h 3105"/>
                <a:gd name="T92" fmla="*/ 3130 w 3130"/>
                <a:gd name="T93" fmla="*/ 1399 h 3105"/>
                <a:gd name="T94" fmla="*/ 2985 w 3130"/>
                <a:gd name="T95" fmla="*/ 2025 h 3105"/>
                <a:gd name="T96" fmla="*/ 2598 w 3130"/>
                <a:gd name="T97" fmla="*/ 2506 h 3105"/>
                <a:gd name="T98" fmla="*/ 2039 w 3130"/>
                <a:gd name="T99" fmla="*/ 2769 h 3105"/>
                <a:gd name="T100" fmla="*/ 1430 w 3130"/>
                <a:gd name="T101" fmla="*/ 2755 h 3105"/>
                <a:gd name="T102" fmla="*/ 922 w 3130"/>
                <a:gd name="T103" fmla="*/ 2498 h 3105"/>
                <a:gd name="T104" fmla="*/ 238 w 3130"/>
                <a:gd name="T105" fmla="*/ 3105 h 3105"/>
                <a:gd name="T106" fmla="*/ 44 w 3130"/>
                <a:gd name="T107" fmla="*/ 3012 h 3105"/>
                <a:gd name="T108" fmla="*/ 12 w 3130"/>
                <a:gd name="T109" fmla="*/ 2797 h 3105"/>
                <a:gd name="T110" fmla="*/ 534 w 3130"/>
                <a:gd name="T111" fmla="*/ 2002 h 3105"/>
                <a:gd name="T112" fmla="*/ 399 w 3130"/>
                <a:gd name="T113" fmla="*/ 1399 h 3105"/>
                <a:gd name="T114" fmla="*/ 543 w 3130"/>
                <a:gd name="T115" fmla="*/ 773 h 3105"/>
                <a:gd name="T116" fmla="*/ 930 w 3130"/>
                <a:gd name="T117" fmla="*/ 291 h 3105"/>
                <a:gd name="T118" fmla="*/ 1490 w 3130"/>
                <a:gd name="T119" fmla="*/ 29 h 3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30" h="3105">
                  <a:moveTo>
                    <a:pt x="208" y="2778"/>
                  </a:moveTo>
                  <a:lnTo>
                    <a:pt x="186" y="2783"/>
                  </a:lnTo>
                  <a:lnTo>
                    <a:pt x="166" y="2792"/>
                  </a:lnTo>
                  <a:lnTo>
                    <a:pt x="149" y="2807"/>
                  </a:lnTo>
                  <a:lnTo>
                    <a:pt x="134" y="2826"/>
                  </a:lnTo>
                  <a:lnTo>
                    <a:pt x="125" y="2846"/>
                  </a:lnTo>
                  <a:lnTo>
                    <a:pt x="120" y="2868"/>
                  </a:lnTo>
                  <a:lnTo>
                    <a:pt x="120" y="2891"/>
                  </a:lnTo>
                  <a:lnTo>
                    <a:pt x="125" y="2913"/>
                  </a:lnTo>
                  <a:lnTo>
                    <a:pt x="134" y="2933"/>
                  </a:lnTo>
                  <a:lnTo>
                    <a:pt x="149" y="2952"/>
                  </a:lnTo>
                  <a:lnTo>
                    <a:pt x="167" y="2966"/>
                  </a:lnTo>
                  <a:lnTo>
                    <a:pt x="187" y="2976"/>
                  </a:lnTo>
                  <a:lnTo>
                    <a:pt x="209" y="2981"/>
                  </a:lnTo>
                  <a:lnTo>
                    <a:pt x="230" y="2981"/>
                  </a:lnTo>
                  <a:lnTo>
                    <a:pt x="251" y="2977"/>
                  </a:lnTo>
                  <a:lnTo>
                    <a:pt x="272" y="2966"/>
                  </a:lnTo>
                  <a:lnTo>
                    <a:pt x="290" y="2952"/>
                  </a:lnTo>
                  <a:lnTo>
                    <a:pt x="304" y="2934"/>
                  </a:lnTo>
                  <a:lnTo>
                    <a:pt x="313" y="2913"/>
                  </a:lnTo>
                  <a:lnTo>
                    <a:pt x="318" y="2891"/>
                  </a:lnTo>
                  <a:lnTo>
                    <a:pt x="318" y="2868"/>
                  </a:lnTo>
                  <a:lnTo>
                    <a:pt x="313" y="2846"/>
                  </a:lnTo>
                  <a:lnTo>
                    <a:pt x="304" y="2826"/>
                  </a:lnTo>
                  <a:lnTo>
                    <a:pt x="289" y="2807"/>
                  </a:lnTo>
                  <a:lnTo>
                    <a:pt x="272" y="2792"/>
                  </a:lnTo>
                  <a:lnTo>
                    <a:pt x="251" y="2783"/>
                  </a:lnTo>
                  <a:lnTo>
                    <a:pt x="230" y="2778"/>
                  </a:lnTo>
                  <a:lnTo>
                    <a:pt x="208" y="2778"/>
                  </a:lnTo>
                  <a:close/>
                  <a:moveTo>
                    <a:pt x="2823" y="826"/>
                  </a:moveTo>
                  <a:lnTo>
                    <a:pt x="2796" y="840"/>
                  </a:lnTo>
                  <a:lnTo>
                    <a:pt x="2769" y="855"/>
                  </a:lnTo>
                  <a:lnTo>
                    <a:pt x="2741" y="873"/>
                  </a:lnTo>
                  <a:lnTo>
                    <a:pt x="2716" y="892"/>
                  </a:lnTo>
                  <a:lnTo>
                    <a:pt x="2693" y="913"/>
                  </a:lnTo>
                  <a:lnTo>
                    <a:pt x="2677" y="936"/>
                  </a:lnTo>
                  <a:lnTo>
                    <a:pt x="2669" y="953"/>
                  </a:lnTo>
                  <a:lnTo>
                    <a:pt x="2665" y="976"/>
                  </a:lnTo>
                  <a:lnTo>
                    <a:pt x="2662" y="1002"/>
                  </a:lnTo>
                  <a:lnTo>
                    <a:pt x="2663" y="1031"/>
                  </a:lnTo>
                  <a:lnTo>
                    <a:pt x="2666" y="1061"/>
                  </a:lnTo>
                  <a:lnTo>
                    <a:pt x="2670" y="1092"/>
                  </a:lnTo>
                  <a:lnTo>
                    <a:pt x="2677" y="1123"/>
                  </a:lnTo>
                  <a:lnTo>
                    <a:pt x="2686" y="1155"/>
                  </a:lnTo>
                  <a:lnTo>
                    <a:pt x="2696" y="1186"/>
                  </a:lnTo>
                  <a:lnTo>
                    <a:pt x="2709" y="1214"/>
                  </a:lnTo>
                  <a:lnTo>
                    <a:pt x="2721" y="1240"/>
                  </a:lnTo>
                  <a:lnTo>
                    <a:pt x="2735" y="1263"/>
                  </a:lnTo>
                  <a:lnTo>
                    <a:pt x="2749" y="1282"/>
                  </a:lnTo>
                  <a:lnTo>
                    <a:pt x="2766" y="1295"/>
                  </a:lnTo>
                  <a:lnTo>
                    <a:pt x="2802" y="1326"/>
                  </a:lnTo>
                  <a:lnTo>
                    <a:pt x="2835" y="1358"/>
                  </a:lnTo>
                  <a:lnTo>
                    <a:pt x="2862" y="1392"/>
                  </a:lnTo>
                  <a:lnTo>
                    <a:pt x="2887" y="1428"/>
                  </a:lnTo>
                  <a:lnTo>
                    <a:pt x="2906" y="1465"/>
                  </a:lnTo>
                  <a:lnTo>
                    <a:pt x="2923" y="1503"/>
                  </a:lnTo>
                  <a:lnTo>
                    <a:pt x="2937" y="1541"/>
                  </a:lnTo>
                  <a:lnTo>
                    <a:pt x="2948" y="1581"/>
                  </a:lnTo>
                  <a:lnTo>
                    <a:pt x="2955" y="1521"/>
                  </a:lnTo>
                  <a:lnTo>
                    <a:pt x="2960" y="1460"/>
                  </a:lnTo>
                  <a:lnTo>
                    <a:pt x="2962" y="1399"/>
                  </a:lnTo>
                  <a:lnTo>
                    <a:pt x="2959" y="1311"/>
                  </a:lnTo>
                  <a:lnTo>
                    <a:pt x="2950" y="1224"/>
                  </a:lnTo>
                  <a:lnTo>
                    <a:pt x="2936" y="1140"/>
                  </a:lnTo>
                  <a:lnTo>
                    <a:pt x="2915" y="1059"/>
                  </a:lnTo>
                  <a:lnTo>
                    <a:pt x="2889" y="978"/>
                  </a:lnTo>
                  <a:lnTo>
                    <a:pt x="2858" y="901"/>
                  </a:lnTo>
                  <a:lnTo>
                    <a:pt x="2823" y="826"/>
                  </a:lnTo>
                  <a:close/>
                  <a:moveTo>
                    <a:pt x="1763" y="172"/>
                  </a:moveTo>
                  <a:lnTo>
                    <a:pt x="1682" y="174"/>
                  </a:lnTo>
                  <a:lnTo>
                    <a:pt x="1603" y="183"/>
                  </a:lnTo>
                  <a:lnTo>
                    <a:pt x="1524" y="197"/>
                  </a:lnTo>
                  <a:lnTo>
                    <a:pt x="1448" y="215"/>
                  </a:lnTo>
                  <a:lnTo>
                    <a:pt x="1373" y="239"/>
                  </a:lnTo>
                  <a:lnTo>
                    <a:pt x="1300" y="268"/>
                  </a:lnTo>
                  <a:lnTo>
                    <a:pt x="1230" y="301"/>
                  </a:lnTo>
                  <a:lnTo>
                    <a:pt x="1163" y="339"/>
                  </a:lnTo>
                  <a:lnTo>
                    <a:pt x="1098" y="381"/>
                  </a:lnTo>
                  <a:lnTo>
                    <a:pt x="1036" y="427"/>
                  </a:lnTo>
                  <a:lnTo>
                    <a:pt x="1049" y="447"/>
                  </a:lnTo>
                  <a:lnTo>
                    <a:pt x="1063" y="469"/>
                  </a:lnTo>
                  <a:lnTo>
                    <a:pt x="1078" y="493"/>
                  </a:lnTo>
                  <a:lnTo>
                    <a:pt x="1092" y="518"/>
                  </a:lnTo>
                  <a:lnTo>
                    <a:pt x="1105" y="544"/>
                  </a:lnTo>
                  <a:lnTo>
                    <a:pt x="1118" y="570"/>
                  </a:lnTo>
                  <a:lnTo>
                    <a:pt x="1129" y="597"/>
                  </a:lnTo>
                  <a:lnTo>
                    <a:pt x="1140" y="623"/>
                  </a:lnTo>
                  <a:lnTo>
                    <a:pt x="1147" y="648"/>
                  </a:lnTo>
                  <a:lnTo>
                    <a:pt x="1152" y="673"/>
                  </a:lnTo>
                  <a:lnTo>
                    <a:pt x="1155" y="697"/>
                  </a:lnTo>
                  <a:lnTo>
                    <a:pt x="1153" y="718"/>
                  </a:lnTo>
                  <a:lnTo>
                    <a:pt x="1149" y="738"/>
                  </a:lnTo>
                  <a:lnTo>
                    <a:pt x="1140" y="755"/>
                  </a:lnTo>
                  <a:lnTo>
                    <a:pt x="1124" y="774"/>
                  </a:lnTo>
                  <a:lnTo>
                    <a:pt x="1106" y="790"/>
                  </a:lnTo>
                  <a:lnTo>
                    <a:pt x="1087" y="804"/>
                  </a:lnTo>
                  <a:lnTo>
                    <a:pt x="1065" y="818"/>
                  </a:lnTo>
                  <a:lnTo>
                    <a:pt x="1042" y="829"/>
                  </a:lnTo>
                  <a:lnTo>
                    <a:pt x="1020" y="840"/>
                  </a:lnTo>
                  <a:lnTo>
                    <a:pt x="996" y="850"/>
                  </a:lnTo>
                  <a:lnTo>
                    <a:pt x="973" y="861"/>
                  </a:lnTo>
                  <a:lnTo>
                    <a:pt x="950" y="870"/>
                  </a:lnTo>
                  <a:lnTo>
                    <a:pt x="930" y="880"/>
                  </a:lnTo>
                  <a:lnTo>
                    <a:pt x="911" y="891"/>
                  </a:lnTo>
                  <a:lnTo>
                    <a:pt x="894" y="903"/>
                  </a:lnTo>
                  <a:lnTo>
                    <a:pt x="880" y="916"/>
                  </a:lnTo>
                  <a:lnTo>
                    <a:pt x="870" y="931"/>
                  </a:lnTo>
                  <a:lnTo>
                    <a:pt x="864" y="947"/>
                  </a:lnTo>
                  <a:lnTo>
                    <a:pt x="861" y="966"/>
                  </a:lnTo>
                  <a:lnTo>
                    <a:pt x="861" y="1000"/>
                  </a:lnTo>
                  <a:lnTo>
                    <a:pt x="860" y="1035"/>
                  </a:lnTo>
                  <a:lnTo>
                    <a:pt x="858" y="1068"/>
                  </a:lnTo>
                  <a:lnTo>
                    <a:pt x="857" y="1100"/>
                  </a:lnTo>
                  <a:lnTo>
                    <a:pt x="856" y="1130"/>
                  </a:lnTo>
                  <a:lnTo>
                    <a:pt x="855" y="1158"/>
                  </a:lnTo>
                  <a:lnTo>
                    <a:pt x="856" y="1182"/>
                  </a:lnTo>
                  <a:lnTo>
                    <a:pt x="858" y="1203"/>
                  </a:lnTo>
                  <a:lnTo>
                    <a:pt x="861" y="1220"/>
                  </a:lnTo>
                  <a:lnTo>
                    <a:pt x="866" y="1230"/>
                  </a:lnTo>
                  <a:lnTo>
                    <a:pt x="873" y="1239"/>
                  </a:lnTo>
                  <a:lnTo>
                    <a:pt x="882" y="1248"/>
                  </a:lnTo>
                  <a:lnTo>
                    <a:pt x="891" y="1257"/>
                  </a:lnTo>
                  <a:lnTo>
                    <a:pt x="903" y="1266"/>
                  </a:lnTo>
                  <a:lnTo>
                    <a:pt x="913" y="1275"/>
                  </a:lnTo>
                  <a:lnTo>
                    <a:pt x="922" y="1284"/>
                  </a:lnTo>
                  <a:lnTo>
                    <a:pt x="929" y="1294"/>
                  </a:lnTo>
                  <a:lnTo>
                    <a:pt x="935" y="1305"/>
                  </a:lnTo>
                  <a:lnTo>
                    <a:pt x="937" y="1316"/>
                  </a:lnTo>
                  <a:lnTo>
                    <a:pt x="936" y="1328"/>
                  </a:lnTo>
                  <a:lnTo>
                    <a:pt x="931" y="1341"/>
                  </a:lnTo>
                  <a:lnTo>
                    <a:pt x="921" y="1355"/>
                  </a:lnTo>
                  <a:lnTo>
                    <a:pt x="906" y="1370"/>
                  </a:lnTo>
                  <a:lnTo>
                    <a:pt x="886" y="1385"/>
                  </a:lnTo>
                  <a:lnTo>
                    <a:pt x="863" y="1402"/>
                  </a:lnTo>
                  <a:lnTo>
                    <a:pt x="836" y="1419"/>
                  </a:lnTo>
                  <a:lnTo>
                    <a:pt x="806" y="1438"/>
                  </a:lnTo>
                  <a:lnTo>
                    <a:pt x="774" y="1457"/>
                  </a:lnTo>
                  <a:lnTo>
                    <a:pt x="741" y="1477"/>
                  </a:lnTo>
                  <a:lnTo>
                    <a:pt x="706" y="1497"/>
                  </a:lnTo>
                  <a:lnTo>
                    <a:pt x="673" y="1515"/>
                  </a:lnTo>
                  <a:lnTo>
                    <a:pt x="639" y="1534"/>
                  </a:lnTo>
                  <a:lnTo>
                    <a:pt x="607" y="1551"/>
                  </a:lnTo>
                  <a:lnTo>
                    <a:pt x="579" y="1566"/>
                  </a:lnTo>
                  <a:lnTo>
                    <a:pt x="592" y="1649"/>
                  </a:lnTo>
                  <a:lnTo>
                    <a:pt x="613" y="1730"/>
                  </a:lnTo>
                  <a:lnTo>
                    <a:pt x="636" y="1809"/>
                  </a:lnTo>
                  <a:lnTo>
                    <a:pt x="665" y="1885"/>
                  </a:lnTo>
                  <a:lnTo>
                    <a:pt x="700" y="1958"/>
                  </a:lnTo>
                  <a:lnTo>
                    <a:pt x="739" y="2030"/>
                  </a:lnTo>
                  <a:lnTo>
                    <a:pt x="1201" y="1564"/>
                  </a:lnTo>
                  <a:lnTo>
                    <a:pt x="1205" y="1567"/>
                  </a:lnTo>
                  <a:lnTo>
                    <a:pt x="1207" y="951"/>
                  </a:lnTo>
                  <a:lnTo>
                    <a:pt x="1839" y="777"/>
                  </a:lnTo>
                  <a:lnTo>
                    <a:pt x="1907" y="847"/>
                  </a:lnTo>
                  <a:lnTo>
                    <a:pt x="1570" y="1191"/>
                  </a:lnTo>
                  <a:lnTo>
                    <a:pt x="1899" y="1527"/>
                  </a:lnTo>
                  <a:lnTo>
                    <a:pt x="2235" y="1183"/>
                  </a:lnTo>
                  <a:lnTo>
                    <a:pt x="2302" y="1252"/>
                  </a:lnTo>
                  <a:lnTo>
                    <a:pt x="2133" y="1900"/>
                  </a:lnTo>
                  <a:lnTo>
                    <a:pt x="1514" y="1901"/>
                  </a:lnTo>
                  <a:lnTo>
                    <a:pt x="1043" y="2375"/>
                  </a:lnTo>
                  <a:lnTo>
                    <a:pt x="1105" y="2421"/>
                  </a:lnTo>
                  <a:lnTo>
                    <a:pt x="1169" y="2462"/>
                  </a:lnTo>
                  <a:lnTo>
                    <a:pt x="1236" y="2499"/>
                  </a:lnTo>
                  <a:lnTo>
                    <a:pt x="1306" y="2532"/>
                  </a:lnTo>
                  <a:lnTo>
                    <a:pt x="1378" y="2560"/>
                  </a:lnTo>
                  <a:lnTo>
                    <a:pt x="1451" y="2583"/>
                  </a:lnTo>
                  <a:lnTo>
                    <a:pt x="1527" y="2602"/>
                  </a:lnTo>
                  <a:lnTo>
                    <a:pt x="1605" y="2615"/>
                  </a:lnTo>
                  <a:lnTo>
                    <a:pt x="1684" y="2623"/>
                  </a:lnTo>
                  <a:lnTo>
                    <a:pt x="1764" y="2625"/>
                  </a:lnTo>
                  <a:lnTo>
                    <a:pt x="1850" y="2622"/>
                  </a:lnTo>
                  <a:lnTo>
                    <a:pt x="1934" y="2613"/>
                  </a:lnTo>
                  <a:lnTo>
                    <a:pt x="2017" y="2598"/>
                  </a:lnTo>
                  <a:lnTo>
                    <a:pt x="2097" y="2578"/>
                  </a:lnTo>
                  <a:lnTo>
                    <a:pt x="2176" y="2550"/>
                  </a:lnTo>
                  <a:lnTo>
                    <a:pt x="2251" y="2519"/>
                  </a:lnTo>
                  <a:lnTo>
                    <a:pt x="2324" y="2483"/>
                  </a:lnTo>
                  <a:lnTo>
                    <a:pt x="2394" y="2441"/>
                  </a:lnTo>
                  <a:lnTo>
                    <a:pt x="2461" y="2395"/>
                  </a:lnTo>
                  <a:lnTo>
                    <a:pt x="2526" y="2344"/>
                  </a:lnTo>
                  <a:lnTo>
                    <a:pt x="2586" y="2290"/>
                  </a:lnTo>
                  <a:lnTo>
                    <a:pt x="2522" y="2312"/>
                  </a:lnTo>
                  <a:lnTo>
                    <a:pt x="2457" y="2330"/>
                  </a:lnTo>
                  <a:lnTo>
                    <a:pt x="2422" y="2340"/>
                  </a:lnTo>
                  <a:lnTo>
                    <a:pt x="2387" y="2350"/>
                  </a:lnTo>
                  <a:lnTo>
                    <a:pt x="2353" y="2361"/>
                  </a:lnTo>
                  <a:lnTo>
                    <a:pt x="2319" y="2372"/>
                  </a:lnTo>
                  <a:lnTo>
                    <a:pt x="2285" y="2383"/>
                  </a:lnTo>
                  <a:lnTo>
                    <a:pt x="2254" y="2393"/>
                  </a:lnTo>
                  <a:lnTo>
                    <a:pt x="2223" y="2401"/>
                  </a:lnTo>
                  <a:lnTo>
                    <a:pt x="2194" y="2409"/>
                  </a:lnTo>
                  <a:lnTo>
                    <a:pt x="2166" y="2415"/>
                  </a:lnTo>
                  <a:lnTo>
                    <a:pt x="2141" y="2418"/>
                  </a:lnTo>
                  <a:lnTo>
                    <a:pt x="2116" y="2419"/>
                  </a:lnTo>
                  <a:lnTo>
                    <a:pt x="2095" y="2417"/>
                  </a:lnTo>
                  <a:lnTo>
                    <a:pt x="2077" y="2412"/>
                  </a:lnTo>
                  <a:lnTo>
                    <a:pt x="2061" y="2403"/>
                  </a:lnTo>
                  <a:lnTo>
                    <a:pt x="2047" y="2391"/>
                  </a:lnTo>
                  <a:lnTo>
                    <a:pt x="2040" y="2376"/>
                  </a:lnTo>
                  <a:lnTo>
                    <a:pt x="2039" y="2363"/>
                  </a:lnTo>
                  <a:lnTo>
                    <a:pt x="2043" y="2347"/>
                  </a:lnTo>
                  <a:lnTo>
                    <a:pt x="2052" y="2332"/>
                  </a:lnTo>
                  <a:lnTo>
                    <a:pt x="2066" y="2316"/>
                  </a:lnTo>
                  <a:lnTo>
                    <a:pt x="2082" y="2299"/>
                  </a:lnTo>
                  <a:lnTo>
                    <a:pt x="2101" y="2284"/>
                  </a:lnTo>
                  <a:lnTo>
                    <a:pt x="2123" y="2267"/>
                  </a:lnTo>
                  <a:lnTo>
                    <a:pt x="2145" y="2251"/>
                  </a:lnTo>
                  <a:lnTo>
                    <a:pt x="2168" y="2236"/>
                  </a:lnTo>
                  <a:lnTo>
                    <a:pt x="2192" y="2221"/>
                  </a:lnTo>
                  <a:lnTo>
                    <a:pt x="2214" y="2206"/>
                  </a:lnTo>
                  <a:lnTo>
                    <a:pt x="2236" y="2193"/>
                  </a:lnTo>
                  <a:lnTo>
                    <a:pt x="2256" y="2180"/>
                  </a:lnTo>
                  <a:lnTo>
                    <a:pt x="2272" y="2169"/>
                  </a:lnTo>
                  <a:lnTo>
                    <a:pt x="2286" y="2158"/>
                  </a:lnTo>
                  <a:lnTo>
                    <a:pt x="2297" y="2150"/>
                  </a:lnTo>
                  <a:lnTo>
                    <a:pt x="2304" y="2140"/>
                  </a:lnTo>
                  <a:lnTo>
                    <a:pt x="2312" y="2125"/>
                  </a:lnTo>
                  <a:lnTo>
                    <a:pt x="2320" y="2105"/>
                  </a:lnTo>
                  <a:lnTo>
                    <a:pt x="2329" y="2082"/>
                  </a:lnTo>
                  <a:lnTo>
                    <a:pt x="2337" y="2057"/>
                  </a:lnTo>
                  <a:lnTo>
                    <a:pt x="2346" y="2029"/>
                  </a:lnTo>
                  <a:lnTo>
                    <a:pt x="2355" y="1999"/>
                  </a:lnTo>
                  <a:lnTo>
                    <a:pt x="2363" y="1969"/>
                  </a:lnTo>
                  <a:lnTo>
                    <a:pt x="2371" y="1939"/>
                  </a:lnTo>
                  <a:lnTo>
                    <a:pt x="2379" y="1908"/>
                  </a:lnTo>
                  <a:lnTo>
                    <a:pt x="2386" y="1879"/>
                  </a:lnTo>
                  <a:lnTo>
                    <a:pt x="2392" y="1851"/>
                  </a:lnTo>
                  <a:lnTo>
                    <a:pt x="2398" y="1826"/>
                  </a:lnTo>
                  <a:lnTo>
                    <a:pt x="2403" y="1804"/>
                  </a:lnTo>
                  <a:lnTo>
                    <a:pt x="2408" y="1786"/>
                  </a:lnTo>
                  <a:lnTo>
                    <a:pt x="2411" y="1772"/>
                  </a:lnTo>
                  <a:lnTo>
                    <a:pt x="2413" y="1763"/>
                  </a:lnTo>
                  <a:lnTo>
                    <a:pt x="2413" y="1760"/>
                  </a:lnTo>
                  <a:lnTo>
                    <a:pt x="2415" y="1758"/>
                  </a:lnTo>
                  <a:lnTo>
                    <a:pt x="2419" y="1751"/>
                  </a:lnTo>
                  <a:lnTo>
                    <a:pt x="2424" y="1739"/>
                  </a:lnTo>
                  <a:lnTo>
                    <a:pt x="2430" y="1725"/>
                  </a:lnTo>
                  <a:lnTo>
                    <a:pt x="2437" y="1707"/>
                  </a:lnTo>
                  <a:lnTo>
                    <a:pt x="2444" y="1687"/>
                  </a:lnTo>
                  <a:lnTo>
                    <a:pt x="2450" y="1664"/>
                  </a:lnTo>
                  <a:lnTo>
                    <a:pt x="2454" y="1640"/>
                  </a:lnTo>
                  <a:lnTo>
                    <a:pt x="2456" y="1614"/>
                  </a:lnTo>
                  <a:lnTo>
                    <a:pt x="2455" y="1588"/>
                  </a:lnTo>
                  <a:lnTo>
                    <a:pt x="2451" y="1562"/>
                  </a:lnTo>
                  <a:lnTo>
                    <a:pt x="2442" y="1535"/>
                  </a:lnTo>
                  <a:lnTo>
                    <a:pt x="2436" y="1512"/>
                  </a:lnTo>
                  <a:lnTo>
                    <a:pt x="2436" y="1489"/>
                  </a:lnTo>
                  <a:lnTo>
                    <a:pt x="2441" y="1466"/>
                  </a:lnTo>
                  <a:lnTo>
                    <a:pt x="2450" y="1442"/>
                  </a:lnTo>
                  <a:lnTo>
                    <a:pt x="2462" y="1418"/>
                  </a:lnTo>
                  <a:lnTo>
                    <a:pt x="2477" y="1394"/>
                  </a:lnTo>
                  <a:lnTo>
                    <a:pt x="2494" y="1370"/>
                  </a:lnTo>
                  <a:lnTo>
                    <a:pt x="2511" y="1346"/>
                  </a:lnTo>
                  <a:lnTo>
                    <a:pt x="2529" y="1322"/>
                  </a:lnTo>
                  <a:lnTo>
                    <a:pt x="2546" y="1298"/>
                  </a:lnTo>
                  <a:lnTo>
                    <a:pt x="2561" y="1275"/>
                  </a:lnTo>
                  <a:lnTo>
                    <a:pt x="2574" y="1252"/>
                  </a:lnTo>
                  <a:lnTo>
                    <a:pt x="2584" y="1228"/>
                  </a:lnTo>
                  <a:lnTo>
                    <a:pt x="2590" y="1206"/>
                  </a:lnTo>
                  <a:lnTo>
                    <a:pt x="2592" y="1181"/>
                  </a:lnTo>
                  <a:lnTo>
                    <a:pt x="2591" y="1153"/>
                  </a:lnTo>
                  <a:lnTo>
                    <a:pt x="2588" y="1121"/>
                  </a:lnTo>
                  <a:lnTo>
                    <a:pt x="2583" y="1088"/>
                  </a:lnTo>
                  <a:lnTo>
                    <a:pt x="2576" y="1052"/>
                  </a:lnTo>
                  <a:lnTo>
                    <a:pt x="2568" y="1017"/>
                  </a:lnTo>
                  <a:lnTo>
                    <a:pt x="2558" y="983"/>
                  </a:lnTo>
                  <a:lnTo>
                    <a:pt x="2548" y="948"/>
                  </a:lnTo>
                  <a:lnTo>
                    <a:pt x="2536" y="916"/>
                  </a:lnTo>
                  <a:lnTo>
                    <a:pt x="2524" y="888"/>
                  </a:lnTo>
                  <a:lnTo>
                    <a:pt x="2511" y="862"/>
                  </a:lnTo>
                  <a:lnTo>
                    <a:pt x="2498" y="841"/>
                  </a:lnTo>
                  <a:lnTo>
                    <a:pt x="2485" y="825"/>
                  </a:lnTo>
                  <a:lnTo>
                    <a:pt x="2472" y="815"/>
                  </a:lnTo>
                  <a:lnTo>
                    <a:pt x="2458" y="806"/>
                  </a:lnTo>
                  <a:lnTo>
                    <a:pt x="2441" y="795"/>
                  </a:lnTo>
                  <a:lnTo>
                    <a:pt x="2422" y="779"/>
                  </a:lnTo>
                  <a:lnTo>
                    <a:pt x="2399" y="762"/>
                  </a:lnTo>
                  <a:lnTo>
                    <a:pt x="2376" y="742"/>
                  </a:lnTo>
                  <a:lnTo>
                    <a:pt x="2351" y="720"/>
                  </a:lnTo>
                  <a:lnTo>
                    <a:pt x="2323" y="697"/>
                  </a:lnTo>
                  <a:lnTo>
                    <a:pt x="2296" y="673"/>
                  </a:lnTo>
                  <a:lnTo>
                    <a:pt x="2267" y="650"/>
                  </a:lnTo>
                  <a:lnTo>
                    <a:pt x="2238" y="626"/>
                  </a:lnTo>
                  <a:lnTo>
                    <a:pt x="2208" y="603"/>
                  </a:lnTo>
                  <a:lnTo>
                    <a:pt x="2179" y="582"/>
                  </a:lnTo>
                  <a:lnTo>
                    <a:pt x="2149" y="563"/>
                  </a:lnTo>
                  <a:lnTo>
                    <a:pt x="2121" y="545"/>
                  </a:lnTo>
                  <a:lnTo>
                    <a:pt x="2101" y="530"/>
                  </a:lnTo>
                  <a:lnTo>
                    <a:pt x="2083" y="511"/>
                  </a:lnTo>
                  <a:lnTo>
                    <a:pt x="2067" y="489"/>
                  </a:lnTo>
                  <a:lnTo>
                    <a:pt x="2051" y="461"/>
                  </a:lnTo>
                  <a:lnTo>
                    <a:pt x="2038" y="431"/>
                  </a:lnTo>
                  <a:lnTo>
                    <a:pt x="2026" y="400"/>
                  </a:lnTo>
                  <a:lnTo>
                    <a:pt x="2015" y="366"/>
                  </a:lnTo>
                  <a:lnTo>
                    <a:pt x="2005" y="330"/>
                  </a:lnTo>
                  <a:lnTo>
                    <a:pt x="1995" y="295"/>
                  </a:lnTo>
                  <a:lnTo>
                    <a:pt x="1988" y="259"/>
                  </a:lnTo>
                  <a:lnTo>
                    <a:pt x="1982" y="225"/>
                  </a:lnTo>
                  <a:lnTo>
                    <a:pt x="1976" y="191"/>
                  </a:lnTo>
                  <a:lnTo>
                    <a:pt x="1907" y="181"/>
                  </a:lnTo>
                  <a:lnTo>
                    <a:pt x="1836" y="174"/>
                  </a:lnTo>
                  <a:lnTo>
                    <a:pt x="1763" y="172"/>
                  </a:lnTo>
                  <a:close/>
                  <a:moveTo>
                    <a:pt x="1764" y="0"/>
                  </a:moveTo>
                  <a:lnTo>
                    <a:pt x="1764" y="0"/>
                  </a:lnTo>
                  <a:lnTo>
                    <a:pt x="1858" y="4"/>
                  </a:lnTo>
                  <a:lnTo>
                    <a:pt x="1950" y="13"/>
                  </a:lnTo>
                  <a:lnTo>
                    <a:pt x="2039" y="29"/>
                  </a:lnTo>
                  <a:lnTo>
                    <a:pt x="2127" y="50"/>
                  </a:lnTo>
                  <a:lnTo>
                    <a:pt x="2212" y="78"/>
                  </a:lnTo>
                  <a:lnTo>
                    <a:pt x="2295" y="110"/>
                  </a:lnTo>
                  <a:lnTo>
                    <a:pt x="2375" y="149"/>
                  </a:lnTo>
                  <a:lnTo>
                    <a:pt x="2452" y="191"/>
                  </a:lnTo>
                  <a:lnTo>
                    <a:pt x="2527" y="239"/>
                  </a:lnTo>
                  <a:lnTo>
                    <a:pt x="2598" y="291"/>
                  </a:lnTo>
                  <a:lnTo>
                    <a:pt x="2665" y="349"/>
                  </a:lnTo>
                  <a:lnTo>
                    <a:pt x="2729" y="410"/>
                  </a:lnTo>
                  <a:lnTo>
                    <a:pt x="2789" y="476"/>
                  </a:lnTo>
                  <a:lnTo>
                    <a:pt x="2844" y="545"/>
                  </a:lnTo>
                  <a:lnTo>
                    <a:pt x="2896" y="618"/>
                  </a:lnTo>
                  <a:lnTo>
                    <a:pt x="2943" y="694"/>
                  </a:lnTo>
                  <a:lnTo>
                    <a:pt x="2984" y="773"/>
                  </a:lnTo>
                  <a:lnTo>
                    <a:pt x="3022" y="854"/>
                  </a:lnTo>
                  <a:lnTo>
                    <a:pt x="3054" y="940"/>
                  </a:lnTo>
                  <a:lnTo>
                    <a:pt x="3081" y="1027"/>
                  </a:lnTo>
                  <a:lnTo>
                    <a:pt x="3101" y="1117"/>
                  </a:lnTo>
                  <a:lnTo>
                    <a:pt x="3117" y="1210"/>
                  </a:lnTo>
                  <a:lnTo>
                    <a:pt x="3127" y="1304"/>
                  </a:lnTo>
                  <a:lnTo>
                    <a:pt x="3130" y="1399"/>
                  </a:lnTo>
                  <a:lnTo>
                    <a:pt x="3127" y="1494"/>
                  </a:lnTo>
                  <a:lnTo>
                    <a:pt x="3118" y="1588"/>
                  </a:lnTo>
                  <a:lnTo>
                    <a:pt x="3102" y="1680"/>
                  </a:lnTo>
                  <a:lnTo>
                    <a:pt x="3081" y="1771"/>
                  </a:lnTo>
                  <a:lnTo>
                    <a:pt x="3055" y="1858"/>
                  </a:lnTo>
                  <a:lnTo>
                    <a:pt x="3022" y="1943"/>
                  </a:lnTo>
                  <a:lnTo>
                    <a:pt x="2985" y="2025"/>
                  </a:lnTo>
                  <a:lnTo>
                    <a:pt x="2943" y="2104"/>
                  </a:lnTo>
                  <a:lnTo>
                    <a:pt x="2896" y="2180"/>
                  </a:lnTo>
                  <a:lnTo>
                    <a:pt x="2845" y="2253"/>
                  </a:lnTo>
                  <a:lnTo>
                    <a:pt x="2789" y="2322"/>
                  </a:lnTo>
                  <a:lnTo>
                    <a:pt x="2729" y="2388"/>
                  </a:lnTo>
                  <a:lnTo>
                    <a:pt x="2666" y="2449"/>
                  </a:lnTo>
                  <a:lnTo>
                    <a:pt x="2598" y="2506"/>
                  </a:lnTo>
                  <a:lnTo>
                    <a:pt x="2528" y="2559"/>
                  </a:lnTo>
                  <a:lnTo>
                    <a:pt x="2453" y="2607"/>
                  </a:lnTo>
                  <a:lnTo>
                    <a:pt x="2376" y="2649"/>
                  </a:lnTo>
                  <a:lnTo>
                    <a:pt x="2296" y="2688"/>
                  </a:lnTo>
                  <a:lnTo>
                    <a:pt x="2212" y="2720"/>
                  </a:lnTo>
                  <a:lnTo>
                    <a:pt x="2127" y="2747"/>
                  </a:lnTo>
                  <a:lnTo>
                    <a:pt x="2039" y="2769"/>
                  </a:lnTo>
                  <a:lnTo>
                    <a:pt x="1950" y="2785"/>
                  </a:lnTo>
                  <a:lnTo>
                    <a:pt x="1858" y="2794"/>
                  </a:lnTo>
                  <a:lnTo>
                    <a:pt x="1764" y="2797"/>
                  </a:lnTo>
                  <a:lnTo>
                    <a:pt x="1679" y="2795"/>
                  </a:lnTo>
                  <a:lnTo>
                    <a:pt x="1593" y="2787"/>
                  </a:lnTo>
                  <a:lnTo>
                    <a:pt x="1511" y="2774"/>
                  </a:lnTo>
                  <a:lnTo>
                    <a:pt x="1430" y="2755"/>
                  </a:lnTo>
                  <a:lnTo>
                    <a:pt x="1350" y="2732"/>
                  </a:lnTo>
                  <a:lnTo>
                    <a:pt x="1273" y="2704"/>
                  </a:lnTo>
                  <a:lnTo>
                    <a:pt x="1198" y="2670"/>
                  </a:lnTo>
                  <a:lnTo>
                    <a:pt x="1125" y="2634"/>
                  </a:lnTo>
                  <a:lnTo>
                    <a:pt x="1055" y="2592"/>
                  </a:lnTo>
                  <a:lnTo>
                    <a:pt x="987" y="2547"/>
                  </a:lnTo>
                  <a:lnTo>
                    <a:pt x="922" y="2498"/>
                  </a:lnTo>
                  <a:lnTo>
                    <a:pt x="384" y="3041"/>
                  </a:lnTo>
                  <a:lnTo>
                    <a:pt x="382" y="3039"/>
                  </a:lnTo>
                  <a:lnTo>
                    <a:pt x="356" y="3061"/>
                  </a:lnTo>
                  <a:lnTo>
                    <a:pt x="329" y="3079"/>
                  </a:lnTo>
                  <a:lnTo>
                    <a:pt x="300" y="3091"/>
                  </a:lnTo>
                  <a:lnTo>
                    <a:pt x="270" y="3101"/>
                  </a:lnTo>
                  <a:lnTo>
                    <a:pt x="238" y="3105"/>
                  </a:lnTo>
                  <a:lnTo>
                    <a:pt x="208" y="3104"/>
                  </a:lnTo>
                  <a:lnTo>
                    <a:pt x="176" y="3100"/>
                  </a:lnTo>
                  <a:lnTo>
                    <a:pt x="146" y="3090"/>
                  </a:lnTo>
                  <a:lnTo>
                    <a:pt x="117" y="3078"/>
                  </a:lnTo>
                  <a:lnTo>
                    <a:pt x="90" y="3060"/>
                  </a:lnTo>
                  <a:lnTo>
                    <a:pt x="65" y="3037"/>
                  </a:lnTo>
                  <a:lnTo>
                    <a:pt x="44" y="3012"/>
                  </a:lnTo>
                  <a:lnTo>
                    <a:pt x="26" y="2984"/>
                  </a:lnTo>
                  <a:lnTo>
                    <a:pt x="13" y="2955"/>
                  </a:lnTo>
                  <a:lnTo>
                    <a:pt x="4" y="2924"/>
                  </a:lnTo>
                  <a:lnTo>
                    <a:pt x="0" y="2892"/>
                  </a:lnTo>
                  <a:lnTo>
                    <a:pt x="0" y="2860"/>
                  </a:lnTo>
                  <a:lnTo>
                    <a:pt x="4" y="2828"/>
                  </a:lnTo>
                  <a:lnTo>
                    <a:pt x="12" y="2797"/>
                  </a:lnTo>
                  <a:lnTo>
                    <a:pt x="25" y="2767"/>
                  </a:lnTo>
                  <a:lnTo>
                    <a:pt x="43" y="2739"/>
                  </a:lnTo>
                  <a:lnTo>
                    <a:pt x="64" y="2713"/>
                  </a:lnTo>
                  <a:lnTo>
                    <a:pt x="62" y="2712"/>
                  </a:lnTo>
                  <a:lnTo>
                    <a:pt x="617" y="2153"/>
                  </a:lnTo>
                  <a:lnTo>
                    <a:pt x="573" y="2079"/>
                  </a:lnTo>
                  <a:lnTo>
                    <a:pt x="534" y="2002"/>
                  </a:lnTo>
                  <a:lnTo>
                    <a:pt x="500" y="1923"/>
                  </a:lnTo>
                  <a:lnTo>
                    <a:pt x="469" y="1841"/>
                  </a:lnTo>
                  <a:lnTo>
                    <a:pt x="445" y="1756"/>
                  </a:lnTo>
                  <a:lnTo>
                    <a:pt x="425" y="1670"/>
                  </a:lnTo>
                  <a:lnTo>
                    <a:pt x="411" y="1581"/>
                  </a:lnTo>
                  <a:lnTo>
                    <a:pt x="402" y="1490"/>
                  </a:lnTo>
                  <a:lnTo>
                    <a:pt x="399" y="1399"/>
                  </a:lnTo>
                  <a:lnTo>
                    <a:pt x="402" y="1304"/>
                  </a:lnTo>
                  <a:lnTo>
                    <a:pt x="411" y="1210"/>
                  </a:lnTo>
                  <a:lnTo>
                    <a:pt x="426" y="1117"/>
                  </a:lnTo>
                  <a:lnTo>
                    <a:pt x="448" y="1027"/>
                  </a:lnTo>
                  <a:lnTo>
                    <a:pt x="474" y="940"/>
                  </a:lnTo>
                  <a:lnTo>
                    <a:pt x="507" y="854"/>
                  </a:lnTo>
                  <a:lnTo>
                    <a:pt x="543" y="773"/>
                  </a:lnTo>
                  <a:lnTo>
                    <a:pt x="585" y="694"/>
                  </a:lnTo>
                  <a:lnTo>
                    <a:pt x="633" y="618"/>
                  </a:lnTo>
                  <a:lnTo>
                    <a:pt x="684" y="545"/>
                  </a:lnTo>
                  <a:lnTo>
                    <a:pt x="740" y="476"/>
                  </a:lnTo>
                  <a:lnTo>
                    <a:pt x="799" y="410"/>
                  </a:lnTo>
                  <a:lnTo>
                    <a:pt x="863" y="349"/>
                  </a:lnTo>
                  <a:lnTo>
                    <a:pt x="930" y="291"/>
                  </a:lnTo>
                  <a:lnTo>
                    <a:pt x="1001" y="239"/>
                  </a:lnTo>
                  <a:lnTo>
                    <a:pt x="1076" y="191"/>
                  </a:lnTo>
                  <a:lnTo>
                    <a:pt x="1153" y="149"/>
                  </a:lnTo>
                  <a:lnTo>
                    <a:pt x="1233" y="110"/>
                  </a:lnTo>
                  <a:lnTo>
                    <a:pt x="1317" y="78"/>
                  </a:lnTo>
                  <a:lnTo>
                    <a:pt x="1402" y="50"/>
                  </a:lnTo>
                  <a:lnTo>
                    <a:pt x="1490" y="29"/>
                  </a:lnTo>
                  <a:lnTo>
                    <a:pt x="1579" y="13"/>
                  </a:lnTo>
                  <a:lnTo>
                    <a:pt x="1671" y="4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47" name="Rounded Rectangle 175"/>
          <p:cNvSpPr/>
          <p:nvPr/>
        </p:nvSpPr>
        <p:spPr>
          <a:xfrm>
            <a:off x="6491121" y="3706340"/>
            <a:ext cx="4212294" cy="207506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>
            <a:outerShdw blurRad="127000" dist="38100" dir="2700000" algn="tl" rotWithShape="0">
              <a:sysClr val="windowText" lastClr="000000">
                <a:lumMod val="95000"/>
                <a:lumOff val="5000"/>
                <a:alpha val="60000"/>
              </a:sysClr>
            </a:outerShdw>
          </a:effectLst>
        </p:spPr>
        <p:txBody>
          <a:bodyPr rtlCol="0" anchor="ctr"/>
          <a:lstStyle/>
          <a:p>
            <a:pPr lvl="0">
              <a:defRPr/>
            </a:pPr>
            <a:r>
              <a:rPr lang="en-US" altLang="zh-CN" sz="900" dirty="0"/>
              <a:t>python</a:t>
            </a:r>
            <a:r>
              <a:rPr lang="zh-CN" altLang="zh-CN" sz="900" dirty="0"/>
              <a:t>中的不同成分的单词和字符显示不同的颜色</a:t>
            </a:r>
            <a:endParaRPr kumimoji="0" lang="en-IN" sz="9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grpSp>
        <p:nvGrpSpPr>
          <p:cNvPr id="149" name="Group 43"/>
          <p:cNvGrpSpPr/>
          <p:nvPr/>
        </p:nvGrpSpPr>
        <p:grpSpPr>
          <a:xfrm>
            <a:off x="6520557" y="2643179"/>
            <a:ext cx="1836255" cy="285917"/>
            <a:chOff x="6766611" y="3551887"/>
            <a:chExt cx="1836255" cy="285917"/>
          </a:xfrm>
        </p:grpSpPr>
        <p:sp>
          <p:nvSpPr>
            <p:cNvPr id="150" name="Rectangle 44"/>
            <p:cNvSpPr/>
            <p:nvPr/>
          </p:nvSpPr>
          <p:spPr>
            <a:xfrm>
              <a:off x="7226515" y="3551887"/>
              <a:ext cx="1376351" cy="28591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36000" bIns="0" rtlCol="0" anchor="ctr">
              <a:normAutofit/>
            </a:bodyPr>
            <a:lstStyle/>
            <a:p>
              <a:pPr lvl="0">
                <a:defRPr/>
              </a:pPr>
              <a:r>
                <a:rPr lang="en-US" altLang="zh-CN" sz="1200" kern="0" dirty="0" smtClean="0">
                  <a:solidFill>
                    <a:prstClr val="white"/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rPr>
                <a:t>02 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代码</a:t>
              </a:r>
              <a:r>
                <a:rPr lang="zh-CN" altLang="zh-CN" sz="1400" dirty="0">
                  <a:solidFill>
                    <a:schemeClr val="bg1"/>
                  </a:solidFill>
                </a:rPr>
                <a:t>折叠</a:t>
              </a:r>
              <a:endParaRPr lang="en-US" altLang="zh-CN" sz="1400" kern="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grpSp>
          <p:nvGrpSpPr>
            <p:cNvPr id="151" name="Group 45"/>
            <p:cNvGrpSpPr/>
            <p:nvPr/>
          </p:nvGrpSpPr>
          <p:grpSpPr>
            <a:xfrm>
              <a:off x="6766611" y="3623722"/>
              <a:ext cx="167582" cy="157000"/>
              <a:chOff x="5368132" y="3540125"/>
              <a:chExt cx="465138" cy="435769"/>
            </a:xfrm>
            <a:solidFill>
              <a:sysClr val="window" lastClr="FFFFFF"/>
            </a:solidFill>
          </p:grpSpPr>
          <p:sp>
            <p:nvSpPr>
              <p:cNvPr id="152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53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55" name="直接连接符 154"/>
          <p:cNvCxnSpPr/>
          <p:nvPr/>
        </p:nvCxnSpPr>
        <p:spPr>
          <a:xfrm flipH="1">
            <a:off x="11479690" y="236809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30" y="2092593"/>
            <a:ext cx="375920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" name="Group 41"/>
          <p:cNvGrpSpPr/>
          <p:nvPr/>
        </p:nvGrpSpPr>
        <p:grpSpPr>
          <a:xfrm>
            <a:off x="6491121" y="3991984"/>
            <a:ext cx="1864345" cy="285917"/>
            <a:chOff x="6654373" y="4833909"/>
            <a:chExt cx="1864345" cy="285917"/>
          </a:xfrm>
        </p:grpSpPr>
        <p:sp>
          <p:nvSpPr>
            <p:cNvPr id="157" name="Rectangle 21"/>
            <p:cNvSpPr/>
            <p:nvPr/>
          </p:nvSpPr>
          <p:spPr>
            <a:xfrm>
              <a:off x="7142367" y="4833909"/>
              <a:ext cx="1376351" cy="28591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36000" bIns="0" rtlCol="0" anchor="ctr">
              <a:normAutofit/>
            </a:bodyPr>
            <a:lstStyle/>
            <a:p>
              <a:pPr lvl="0">
                <a:defRPr/>
              </a:pPr>
              <a:r>
                <a:rPr lang="en-US" altLang="zh-CN" sz="1200" kern="0" dirty="0" smtClean="0">
                  <a:solidFill>
                    <a:prstClr val="white"/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rPr>
                <a:t>04 </a:t>
              </a:r>
              <a:r>
                <a:rPr lang="zh-CN" altLang="en-US" sz="1400" dirty="0" smtClean="0">
                  <a:solidFill>
                    <a:schemeClr val="bg1"/>
                  </a:solidFill>
                  <a:sym typeface="+mn-lt"/>
                </a:rPr>
                <a:t>光标控制</a:t>
              </a:r>
              <a:endParaRPr lang="en-US" altLang="zh-CN" sz="1400" kern="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58" name="Freeform 20"/>
            <p:cNvSpPr>
              <a:spLocks noEditPoints="1"/>
            </p:cNvSpPr>
            <p:nvPr/>
          </p:nvSpPr>
          <p:spPr bwMode="auto">
            <a:xfrm>
              <a:off x="6654373" y="4897985"/>
              <a:ext cx="192419" cy="191189"/>
            </a:xfrm>
            <a:custGeom>
              <a:avLst/>
              <a:gdLst>
                <a:gd name="T0" fmla="*/ 120 w 3130"/>
                <a:gd name="T1" fmla="*/ 2868 h 3105"/>
                <a:gd name="T2" fmla="*/ 209 w 3130"/>
                <a:gd name="T3" fmla="*/ 2981 h 3105"/>
                <a:gd name="T4" fmla="*/ 318 w 3130"/>
                <a:gd name="T5" fmla="*/ 2891 h 3105"/>
                <a:gd name="T6" fmla="*/ 230 w 3130"/>
                <a:gd name="T7" fmla="*/ 2778 h 3105"/>
                <a:gd name="T8" fmla="*/ 2693 w 3130"/>
                <a:gd name="T9" fmla="*/ 913 h 3105"/>
                <a:gd name="T10" fmla="*/ 2670 w 3130"/>
                <a:gd name="T11" fmla="*/ 1092 h 3105"/>
                <a:gd name="T12" fmla="*/ 2749 w 3130"/>
                <a:gd name="T13" fmla="*/ 1282 h 3105"/>
                <a:gd name="T14" fmla="*/ 2923 w 3130"/>
                <a:gd name="T15" fmla="*/ 1503 h 3105"/>
                <a:gd name="T16" fmla="*/ 2950 w 3130"/>
                <a:gd name="T17" fmla="*/ 1224 h 3105"/>
                <a:gd name="T18" fmla="*/ 1682 w 3130"/>
                <a:gd name="T19" fmla="*/ 174 h 3105"/>
                <a:gd name="T20" fmla="*/ 1163 w 3130"/>
                <a:gd name="T21" fmla="*/ 339 h 3105"/>
                <a:gd name="T22" fmla="*/ 1105 w 3130"/>
                <a:gd name="T23" fmla="*/ 544 h 3105"/>
                <a:gd name="T24" fmla="*/ 1153 w 3130"/>
                <a:gd name="T25" fmla="*/ 718 h 3105"/>
                <a:gd name="T26" fmla="*/ 1042 w 3130"/>
                <a:gd name="T27" fmla="*/ 829 h 3105"/>
                <a:gd name="T28" fmla="*/ 894 w 3130"/>
                <a:gd name="T29" fmla="*/ 903 h 3105"/>
                <a:gd name="T30" fmla="*/ 858 w 3130"/>
                <a:gd name="T31" fmla="*/ 1068 h 3105"/>
                <a:gd name="T32" fmla="*/ 866 w 3130"/>
                <a:gd name="T33" fmla="*/ 1230 h 3105"/>
                <a:gd name="T34" fmla="*/ 929 w 3130"/>
                <a:gd name="T35" fmla="*/ 1294 h 3105"/>
                <a:gd name="T36" fmla="*/ 886 w 3130"/>
                <a:gd name="T37" fmla="*/ 1385 h 3105"/>
                <a:gd name="T38" fmla="*/ 673 w 3130"/>
                <a:gd name="T39" fmla="*/ 1515 h 3105"/>
                <a:gd name="T40" fmla="*/ 665 w 3130"/>
                <a:gd name="T41" fmla="*/ 1885 h 3105"/>
                <a:gd name="T42" fmla="*/ 1907 w 3130"/>
                <a:gd name="T43" fmla="*/ 847 h 3105"/>
                <a:gd name="T44" fmla="*/ 1043 w 3130"/>
                <a:gd name="T45" fmla="*/ 2375 h 3105"/>
                <a:gd name="T46" fmla="*/ 1527 w 3130"/>
                <a:gd name="T47" fmla="*/ 2602 h 3105"/>
                <a:gd name="T48" fmla="*/ 2097 w 3130"/>
                <a:gd name="T49" fmla="*/ 2578 h 3105"/>
                <a:gd name="T50" fmla="*/ 2586 w 3130"/>
                <a:gd name="T51" fmla="*/ 2290 h 3105"/>
                <a:gd name="T52" fmla="*/ 2285 w 3130"/>
                <a:gd name="T53" fmla="*/ 2383 h 3105"/>
                <a:gd name="T54" fmla="*/ 2095 w 3130"/>
                <a:gd name="T55" fmla="*/ 2417 h 3105"/>
                <a:gd name="T56" fmla="*/ 2052 w 3130"/>
                <a:gd name="T57" fmla="*/ 2332 h 3105"/>
                <a:gd name="T58" fmla="*/ 2192 w 3130"/>
                <a:gd name="T59" fmla="*/ 2221 h 3105"/>
                <a:gd name="T60" fmla="*/ 2304 w 3130"/>
                <a:gd name="T61" fmla="*/ 2140 h 3105"/>
                <a:gd name="T62" fmla="*/ 2363 w 3130"/>
                <a:gd name="T63" fmla="*/ 1969 h 3105"/>
                <a:gd name="T64" fmla="*/ 2408 w 3130"/>
                <a:gd name="T65" fmla="*/ 1786 h 3105"/>
                <a:gd name="T66" fmla="*/ 2430 w 3130"/>
                <a:gd name="T67" fmla="*/ 1725 h 3105"/>
                <a:gd name="T68" fmla="*/ 2451 w 3130"/>
                <a:gd name="T69" fmla="*/ 1562 h 3105"/>
                <a:gd name="T70" fmla="*/ 2477 w 3130"/>
                <a:gd name="T71" fmla="*/ 1394 h 3105"/>
                <a:gd name="T72" fmla="*/ 2584 w 3130"/>
                <a:gd name="T73" fmla="*/ 1228 h 3105"/>
                <a:gd name="T74" fmla="*/ 2568 w 3130"/>
                <a:gd name="T75" fmla="*/ 1017 h 3105"/>
                <a:gd name="T76" fmla="*/ 2485 w 3130"/>
                <a:gd name="T77" fmla="*/ 825 h 3105"/>
                <a:gd name="T78" fmla="*/ 2351 w 3130"/>
                <a:gd name="T79" fmla="*/ 720 h 3105"/>
                <a:gd name="T80" fmla="*/ 2149 w 3130"/>
                <a:gd name="T81" fmla="*/ 563 h 3105"/>
                <a:gd name="T82" fmla="*/ 2026 w 3130"/>
                <a:gd name="T83" fmla="*/ 400 h 3105"/>
                <a:gd name="T84" fmla="*/ 1907 w 3130"/>
                <a:gd name="T85" fmla="*/ 181 h 3105"/>
                <a:gd name="T86" fmla="*/ 2039 w 3130"/>
                <a:gd name="T87" fmla="*/ 29 h 3105"/>
                <a:gd name="T88" fmla="*/ 2598 w 3130"/>
                <a:gd name="T89" fmla="*/ 291 h 3105"/>
                <a:gd name="T90" fmla="*/ 2984 w 3130"/>
                <a:gd name="T91" fmla="*/ 773 h 3105"/>
                <a:gd name="T92" fmla="*/ 3130 w 3130"/>
                <a:gd name="T93" fmla="*/ 1399 h 3105"/>
                <a:gd name="T94" fmla="*/ 2985 w 3130"/>
                <a:gd name="T95" fmla="*/ 2025 h 3105"/>
                <a:gd name="T96" fmla="*/ 2598 w 3130"/>
                <a:gd name="T97" fmla="*/ 2506 h 3105"/>
                <a:gd name="T98" fmla="*/ 2039 w 3130"/>
                <a:gd name="T99" fmla="*/ 2769 h 3105"/>
                <a:gd name="T100" fmla="*/ 1430 w 3130"/>
                <a:gd name="T101" fmla="*/ 2755 h 3105"/>
                <a:gd name="T102" fmla="*/ 922 w 3130"/>
                <a:gd name="T103" fmla="*/ 2498 h 3105"/>
                <a:gd name="T104" fmla="*/ 238 w 3130"/>
                <a:gd name="T105" fmla="*/ 3105 h 3105"/>
                <a:gd name="T106" fmla="*/ 44 w 3130"/>
                <a:gd name="T107" fmla="*/ 3012 h 3105"/>
                <a:gd name="T108" fmla="*/ 12 w 3130"/>
                <a:gd name="T109" fmla="*/ 2797 h 3105"/>
                <a:gd name="T110" fmla="*/ 534 w 3130"/>
                <a:gd name="T111" fmla="*/ 2002 h 3105"/>
                <a:gd name="T112" fmla="*/ 399 w 3130"/>
                <a:gd name="T113" fmla="*/ 1399 h 3105"/>
                <a:gd name="T114" fmla="*/ 543 w 3130"/>
                <a:gd name="T115" fmla="*/ 773 h 3105"/>
                <a:gd name="T116" fmla="*/ 930 w 3130"/>
                <a:gd name="T117" fmla="*/ 291 h 3105"/>
                <a:gd name="T118" fmla="*/ 1490 w 3130"/>
                <a:gd name="T119" fmla="*/ 29 h 3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30" h="3105">
                  <a:moveTo>
                    <a:pt x="208" y="2778"/>
                  </a:moveTo>
                  <a:lnTo>
                    <a:pt x="186" y="2783"/>
                  </a:lnTo>
                  <a:lnTo>
                    <a:pt x="166" y="2792"/>
                  </a:lnTo>
                  <a:lnTo>
                    <a:pt x="149" y="2807"/>
                  </a:lnTo>
                  <a:lnTo>
                    <a:pt x="134" y="2826"/>
                  </a:lnTo>
                  <a:lnTo>
                    <a:pt x="125" y="2846"/>
                  </a:lnTo>
                  <a:lnTo>
                    <a:pt x="120" y="2868"/>
                  </a:lnTo>
                  <a:lnTo>
                    <a:pt x="120" y="2891"/>
                  </a:lnTo>
                  <a:lnTo>
                    <a:pt x="125" y="2913"/>
                  </a:lnTo>
                  <a:lnTo>
                    <a:pt x="134" y="2933"/>
                  </a:lnTo>
                  <a:lnTo>
                    <a:pt x="149" y="2952"/>
                  </a:lnTo>
                  <a:lnTo>
                    <a:pt x="167" y="2966"/>
                  </a:lnTo>
                  <a:lnTo>
                    <a:pt x="187" y="2976"/>
                  </a:lnTo>
                  <a:lnTo>
                    <a:pt x="209" y="2981"/>
                  </a:lnTo>
                  <a:lnTo>
                    <a:pt x="230" y="2981"/>
                  </a:lnTo>
                  <a:lnTo>
                    <a:pt x="251" y="2977"/>
                  </a:lnTo>
                  <a:lnTo>
                    <a:pt x="272" y="2966"/>
                  </a:lnTo>
                  <a:lnTo>
                    <a:pt x="290" y="2952"/>
                  </a:lnTo>
                  <a:lnTo>
                    <a:pt x="304" y="2934"/>
                  </a:lnTo>
                  <a:lnTo>
                    <a:pt x="313" y="2913"/>
                  </a:lnTo>
                  <a:lnTo>
                    <a:pt x="318" y="2891"/>
                  </a:lnTo>
                  <a:lnTo>
                    <a:pt x="318" y="2868"/>
                  </a:lnTo>
                  <a:lnTo>
                    <a:pt x="313" y="2846"/>
                  </a:lnTo>
                  <a:lnTo>
                    <a:pt x="304" y="2826"/>
                  </a:lnTo>
                  <a:lnTo>
                    <a:pt x="289" y="2807"/>
                  </a:lnTo>
                  <a:lnTo>
                    <a:pt x="272" y="2792"/>
                  </a:lnTo>
                  <a:lnTo>
                    <a:pt x="251" y="2783"/>
                  </a:lnTo>
                  <a:lnTo>
                    <a:pt x="230" y="2778"/>
                  </a:lnTo>
                  <a:lnTo>
                    <a:pt x="208" y="2778"/>
                  </a:lnTo>
                  <a:close/>
                  <a:moveTo>
                    <a:pt x="2823" y="826"/>
                  </a:moveTo>
                  <a:lnTo>
                    <a:pt x="2796" y="840"/>
                  </a:lnTo>
                  <a:lnTo>
                    <a:pt x="2769" y="855"/>
                  </a:lnTo>
                  <a:lnTo>
                    <a:pt x="2741" y="873"/>
                  </a:lnTo>
                  <a:lnTo>
                    <a:pt x="2716" y="892"/>
                  </a:lnTo>
                  <a:lnTo>
                    <a:pt x="2693" y="913"/>
                  </a:lnTo>
                  <a:lnTo>
                    <a:pt x="2677" y="936"/>
                  </a:lnTo>
                  <a:lnTo>
                    <a:pt x="2669" y="953"/>
                  </a:lnTo>
                  <a:lnTo>
                    <a:pt x="2665" y="976"/>
                  </a:lnTo>
                  <a:lnTo>
                    <a:pt x="2662" y="1002"/>
                  </a:lnTo>
                  <a:lnTo>
                    <a:pt x="2663" y="1031"/>
                  </a:lnTo>
                  <a:lnTo>
                    <a:pt x="2666" y="1061"/>
                  </a:lnTo>
                  <a:lnTo>
                    <a:pt x="2670" y="1092"/>
                  </a:lnTo>
                  <a:lnTo>
                    <a:pt x="2677" y="1123"/>
                  </a:lnTo>
                  <a:lnTo>
                    <a:pt x="2686" y="1155"/>
                  </a:lnTo>
                  <a:lnTo>
                    <a:pt x="2696" y="1186"/>
                  </a:lnTo>
                  <a:lnTo>
                    <a:pt x="2709" y="1214"/>
                  </a:lnTo>
                  <a:lnTo>
                    <a:pt x="2721" y="1240"/>
                  </a:lnTo>
                  <a:lnTo>
                    <a:pt x="2735" y="1263"/>
                  </a:lnTo>
                  <a:lnTo>
                    <a:pt x="2749" y="1282"/>
                  </a:lnTo>
                  <a:lnTo>
                    <a:pt x="2766" y="1295"/>
                  </a:lnTo>
                  <a:lnTo>
                    <a:pt x="2802" y="1326"/>
                  </a:lnTo>
                  <a:lnTo>
                    <a:pt x="2835" y="1358"/>
                  </a:lnTo>
                  <a:lnTo>
                    <a:pt x="2862" y="1392"/>
                  </a:lnTo>
                  <a:lnTo>
                    <a:pt x="2887" y="1428"/>
                  </a:lnTo>
                  <a:lnTo>
                    <a:pt x="2906" y="1465"/>
                  </a:lnTo>
                  <a:lnTo>
                    <a:pt x="2923" y="1503"/>
                  </a:lnTo>
                  <a:lnTo>
                    <a:pt x="2937" y="1541"/>
                  </a:lnTo>
                  <a:lnTo>
                    <a:pt x="2948" y="1581"/>
                  </a:lnTo>
                  <a:lnTo>
                    <a:pt x="2955" y="1521"/>
                  </a:lnTo>
                  <a:lnTo>
                    <a:pt x="2960" y="1460"/>
                  </a:lnTo>
                  <a:lnTo>
                    <a:pt x="2962" y="1399"/>
                  </a:lnTo>
                  <a:lnTo>
                    <a:pt x="2959" y="1311"/>
                  </a:lnTo>
                  <a:lnTo>
                    <a:pt x="2950" y="1224"/>
                  </a:lnTo>
                  <a:lnTo>
                    <a:pt x="2936" y="1140"/>
                  </a:lnTo>
                  <a:lnTo>
                    <a:pt x="2915" y="1059"/>
                  </a:lnTo>
                  <a:lnTo>
                    <a:pt x="2889" y="978"/>
                  </a:lnTo>
                  <a:lnTo>
                    <a:pt x="2858" y="901"/>
                  </a:lnTo>
                  <a:lnTo>
                    <a:pt x="2823" y="826"/>
                  </a:lnTo>
                  <a:close/>
                  <a:moveTo>
                    <a:pt x="1763" y="172"/>
                  </a:moveTo>
                  <a:lnTo>
                    <a:pt x="1682" y="174"/>
                  </a:lnTo>
                  <a:lnTo>
                    <a:pt x="1603" y="183"/>
                  </a:lnTo>
                  <a:lnTo>
                    <a:pt x="1524" y="197"/>
                  </a:lnTo>
                  <a:lnTo>
                    <a:pt x="1448" y="215"/>
                  </a:lnTo>
                  <a:lnTo>
                    <a:pt x="1373" y="239"/>
                  </a:lnTo>
                  <a:lnTo>
                    <a:pt x="1300" y="268"/>
                  </a:lnTo>
                  <a:lnTo>
                    <a:pt x="1230" y="301"/>
                  </a:lnTo>
                  <a:lnTo>
                    <a:pt x="1163" y="339"/>
                  </a:lnTo>
                  <a:lnTo>
                    <a:pt x="1098" y="381"/>
                  </a:lnTo>
                  <a:lnTo>
                    <a:pt x="1036" y="427"/>
                  </a:lnTo>
                  <a:lnTo>
                    <a:pt x="1049" y="447"/>
                  </a:lnTo>
                  <a:lnTo>
                    <a:pt x="1063" y="469"/>
                  </a:lnTo>
                  <a:lnTo>
                    <a:pt x="1078" y="493"/>
                  </a:lnTo>
                  <a:lnTo>
                    <a:pt x="1092" y="518"/>
                  </a:lnTo>
                  <a:lnTo>
                    <a:pt x="1105" y="544"/>
                  </a:lnTo>
                  <a:lnTo>
                    <a:pt x="1118" y="570"/>
                  </a:lnTo>
                  <a:lnTo>
                    <a:pt x="1129" y="597"/>
                  </a:lnTo>
                  <a:lnTo>
                    <a:pt x="1140" y="623"/>
                  </a:lnTo>
                  <a:lnTo>
                    <a:pt x="1147" y="648"/>
                  </a:lnTo>
                  <a:lnTo>
                    <a:pt x="1152" y="673"/>
                  </a:lnTo>
                  <a:lnTo>
                    <a:pt x="1155" y="697"/>
                  </a:lnTo>
                  <a:lnTo>
                    <a:pt x="1153" y="718"/>
                  </a:lnTo>
                  <a:lnTo>
                    <a:pt x="1149" y="738"/>
                  </a:lnTo>
                  <a:lnTo>
                    <a:pt x="1140" y="755"/>
                  </a:lnTo>
                  <a:lnTo>
                    <a:pt x="1124" y="774"/>
                  </a:lnTo>
                  <a:lnTo>
                    <a:pt x="1106" y="790"/>
                  </a:lnTo>
                  <a:lnTo>
                    <a:pt x="1087" y="804"/>
                  </a:lnTo>
                  <a:lnTo>
                    <a:pt x="1065" y="818"/>
                  </a:lnTo>
                  <a:lnTo>
                    <a:pt x="1042" y="829"/>
                  </a:lnTo>
                  <a:lnTo>
                    <a:pt x="1020" y="840"/>
                  </a:lnTo>
                  <a:lnTo>
                    <a:pt x="996" y="850"/>
                  </a:lnTo>
                  <a:lnTo>
                    <a:pt x="973" y="861"/>
                  </a:lnTo>
                  <a:lnTo>
                    <a:pt x="950" y="870"/>
                  </a:lnTo>
                  <a:lnTo>
                    <a:pt x="930" y="880"/>
                  </a:lnTo>
                  <a:lnTo>
                    <a:pt x="911" y="891"/>
                  </a:lnTo>
                  <a:lnTo>
                    <a:pt x="894" y="903"/>
                  </a:lnTo>
                  <a:lnTo>
                    <a:pt x="880" y="916"/>
                  </a:lnTo>
                  <a:lnTo>
                    <a:pt x="870" y="931"/>
                  </a:lnTo>
                  <a:lnTo>
                    <a:pt x="864" y="947"/>
                  </a:lnTo>
                  <a:lnTo>
                    <a:pt x="861" y="966"/>
                  </a:lnTo>
                  <a:lnTo>
                    <a:pt x="861" y="1000"/>
                  </a:lnTo>
                  <a:lnTo>
                    <a:pt x="860" y="1035"/>
                  </a:lnTo>
                  <a:lnTo>
                    <a:pt x="858" y="1068"/>
                  </a:lnTo>
                  <a:lnTo>
                    <a:pt x="857" y="1100"/>
                  </a:lnTo>
                  <a:lnTo>
                    <a:pt x="856" y="1130"/>
                  </a:lnTo>
                  <a:lnTo>
                    <a:pt x="855" y="1158"/>
                  </a:lnTo>
                  <a:lnTo>
                    <a:pt x="856" y="1182"/>
                  </a:lnTo>
                  <a:lnTo>
                    <a:pt x="858" y="1203"/>
                  </a:lnTo>
                  <a:lnTo>
                    <a:pt x="861" y="1220"/>
                  </a:lnTo>
                  <a:lnTo>
                    <a:pt x="866" y="1230"/>
                  </a:lnTo>
                  <a:lnTo>
                    <a:pt x="873" y="1239"/>
                  </a:lnTo>
                  <a:lnTo>
                    <a:pt x="882" y="1248"/>
                  </a:lnTo>
                  <a:lnTo>
                    <a:pt x="891" y="1257"/>
                  </a:lnTo>
                  <a:lnTo>
                    <a:pt x="903" y="1266"/>
                  </a:lnTo>
                  <a:lnTo>
                    <a:pt x="913" y="1275"/>
                  </a:lnTo>
                  <a:lnTo>
                    <a:pt x="922" y="1284"/>
                  </a:lnTo>
                  <a:lnTo>
                    <a:pt x="929" y="1294"/>
                  </a:lnTo>
                  <a:lnTo>
                    <a:pt x="935" y="1305"/>
                  </a:lnTo>
                  <a:lnTo>
                    <a:pt x="937" y="1316"/>
                  </a:lnTo>
                  <a:lnTo>
                    <a:pt x="936" y="1328"/>
                  </a:lnTo>
                  <a:lnTo>
                    <a:pt x="931" y="1341"/>
                  </a:lnTo>
                  <a:lnTo>
                    <a:pt x="921" y="1355"/>
                  </a:lnTo>
                  <a:lnTo>
                    <a:pt x="906" y="1370"/>
                  </a:lnTo>
                  <a:lnTo>
                    <a:pt x="886" y="1385"/>
                  </a:lnTo>
                  <a:lnTo>
                    <a:pt x="863" y="1402"/>
                  </a:lnTo>
                  <a:lnTo>
                    <a:pt x="836" y="1419"/>
                  </a:lnTo>
                  <a:lnTo>
                    <a:pt x="806" y="1438"/>
                  </a:lnTo>
                  <a:lnTo>
                    <a:pt x="774" y="1457"/>
                  </a:lnTo>
                  <a:lnTo>
                    <a:pt x="741" y="1477"/>
                  </a:lnTo>
                  <a:lnTo>
                    <a:pt x="706" y="1497"/>
                  </a:lnTo>
                  <a:lnTo>
                    <a:pt x="673" y="1515"/>
                  </a:lnTo>
                  <a:lnTo>
                    <a:pt x="639" y="1534"/>
                  </a:lnTo>
                  <a:lnTo>
                    <a:pt x="607" y="1551"/>
                  </a:lnTo>
                  <a:lnTo>
                    <a:pt x="579" y="1566"/>
                  </a:lnTo>
                  <a:lnTo>
                    <a:pt x="592" y="1649"/>
                  </a:lnTo>
                  <a:lnTo>
                    <a:pt x="613" y="1730"/>
                  </a:lnTo>
                  <a:lnTo>
                    <a:pt x="636" y="1809"/>
                  </a:lnTo>
                  <a:lnTo>
                    <a:pt x="665" y="1885"/>
                  </a:lnTo>
                  <a:lnTo>
                    <a:pt x="700" y="1958"/>
                  </a:lnTo>
                  <a:lnTo>
                    <a:pt x="739" y="2030"/>
                  </a:lnTo>
                  <a:lnTo>
                    <a:pt x="1201" y="1564"/>
                  </a:lnTo>
                  <a:lnTo>
                    <a:pt x="1205" y="1567"/>
                  </a:lnTo>
                  <a:lnTo>
                    <a:pt x="1207" y="951"/>
                  </a:lnTo>
                  <a:lnTo>
                    <a:pt x="1839" y="777"/>
                  </a:lnTo>
                  <a:lnTo>
                    <a:pt x="1907" y="847"/>
                  </a:lnTo>
                  <a:lnTo>
                    <a:pt x="1570" y="1191"/>
                  </a:lnTo>
                  <a:lnTo>
                    <a:pt x="1899" y="1527"/>
                  </a:lnTo>
                  <a:lnTo>
                    <a:pt x="2235" y="1183"/>
                  </a:lnTo>
                  <a:lnTo>
                    <a:pt x="2302" y="1252"/>
                  </a:lnTo>
                  <a:lnTo>
                    <a:pt x="2133" y="1900"/>
                  </a:lnTo>
                  <a:lnTo>
                    <a:pt x="1514" y="1901"/>
                  </a:lnTo>
                  <a:lnTo>
                    <a:pt x="1043" y="2375"/>
                  </a:lnTo>
                  <a:lnTo>
                    <a:pt x="1105" y="2421"/>
                  </a:lnTo>
                  <a:lnTo>
                    <a:pt x="1169" y="2462"/>
                  </a:lnTo>
                  <a:lnTo>
                    <a:pt x="1236" y="2499"/>
                  </a:lnTo>
                  <a:lnTo>
                    <a:pt x="1306" y="2532"/>
                  </a:lnTo>
                  <a:lnTo>
                    <a:pt x="1378" y="2560"/>
                  </a:lnTo>
                  <a:lnTo>
                    <a:pt x="1451" y="2583"/>
                  </a:lnTo>
                  <a:lnTo>
                    <a:pt x="1527" y="2602"/>
                  </a:lnTo>
                  <a:lnTo>
                    <a:pt x="1605" y="2615"/>
                  </a:lnTo>
                  <a:lnTo>
                    <a:pt x="1684" y="2623"/>
                  </a:lnTo>
                  <a:lnTo>
                    <a:pt x="1764" y="2625"/>
                  </a:lnTo>
                  <a:lnTo>
                    <a:pt x="1850" y="2622"/>
                  </a:lnTo>
                  <a:lnTo>
                    <a:pt x="1934" y="2613"/>
                  </a:lnTo>
                  <a:lnTo>
                    <a:pt x="2017" y="2598"/>
                  </a:lnTo>
                  <a:lnTo>
                    <a:pt x="2097" y="2578"/>
                  </a:lnTo>
                  <a:lnTo>
                    <a:pt x="2176" y="2550"/>
                  </a:lnTo>
                  <a:lnTo>
                    <a:pt x="2251" y="2519"/>
                  </a:lnTo>
                  <a:lnTo>
                    <a:pt x="2324" y="2483"/>
                  </a:lnTo>
                  <a:lnTo>
                    <a:pt x="2394" y="2441"/>
                  </a:lnTo>
                  <a:lnTo>
                    <a:pt x="2461" y="2395"/>
                  </a:lnTo>
                  <a:lnTo>
                    <a:pt x="2526" y="2344"/>
                  </a:lnTo>
                  <a:lnTo>
                    <a:pt x="2586" y="2290"/>
                  </a:lnTo>
                  <a:lnTo>
                    <a:pt x="2522" y="2312"/>
                  </a:lnTo>
                  <a:lnTo>
                    <a:pt x="2457" y="2330"/>
                  </a:lnTo>
                  <a:lnTo>
                    <a:pt x="2422" y="2340"/>
                  </a:lnTo>
                  <a:lnTo>
                    <a:pt x="2387" y="2350"/>
                  </a:lnTo>
                  <a:lnTo>
                    <a:pt x="2353" y="2361"/>
                  </a:lnTo>
                  <a:lnTo>
                    <a:pt x="2319" y="2372"/>
                  </a:lnTo>
                  <a:lnTo>
                    <a:pt x="2285" y="2383"/>
                  </a:lnTo>
                  <a:lnTo>
                    <a:pt x="2254" y="2393"/>
                  </a:lnTo>
                  <a:lnTo>
                    <a:pt x="2223" y="2401"/>
                  </a:lnTo>
                  <a:lnTo>
                    <a:pt x="2194" y="2409"/>
                  </a:lnTo>
                  <a:lnTo>
                    <a:pt x="2166" y="2415"/>
                  </a:lnTo>
                  <a:lnTo>
                    <a:pt x="2141" y="2418"/>
                  </a:lnTo>
                  <a:lnTo>
                    <a:pt x="2116" y="2419"/>
                  </a:lnTo>
                  <a:lnTo>
                    <a:pt x="2095" y="2417"/>
                  </a:lnTo>
                  <a:lnTo>
                    <a:pt x="2077" y="2412"/>
                  </a:lnTo>
                  <a:lnTo>
                    <a:pt x="2061" y="2403"/>
                  </a:lnTo>
                  <a:lnTo>
                    <a:pt x="2047" y="2391"/>
                  </a:lnTo>
                  <a:lnTo>
                    <a:pt x="2040" y="2376"/>
                  </a:lnTo>
                  <a:lnTo>
                    <a:pt x="2039" y="2363"/>
                  </a:lnTo>
                  <a:lnTo>
                    <a:pt x="2043" y="2347"/>
                  </a:lnTo>
                  <a:lnTo>
                    <a:pt x="2052" y="2332"/>
                  </a:lnTo>
                  <a:lnTo>
                    <a:pt x="2066" y="2316"/>
                  </a:lnTo>
                  <a:lnTo>
                    <a:pt x="2082" y="2299"/>
                  </a:lnTo>
                  <a:lnTo>
                    <a:pt x="2101" y="2284"/>
                  </a:lnTo>
                  <a:lnTo>
                    <a:pt x="2123" y="2267"/>
                  </a:lnTo>
                  <a:lnTo>
                    <a:pt x="2145" y="2251"/>
                  </a:lnTo>
                  <a:lnTo>
                    <a:pt x="2168" y="2236"/>
                  </a:lnTo>
                  <a:lnTo>
                    <a:pt x="2192" y="2221"/>
                  </a:lnTo>
                  <a:lnTo>
                    <a:pt x="2214" y="2206"/>
                  </a:lnTo>
                  <a:lnTo>
                    <a:pt x="2236" y="2193"/>
                  </a:lnTo>
                  <a:lnTo>
                    <a:pt x="2256" y="2180"/>
                  </a:lnTo>
                  <a:lnTo>
                    <a:pt x="2272" y="2169"/>
                  </a:lnTo>
                  <a:lnTo>
                    <a:pt x="2286" y="2158"/>
                  </a:lnTo>
                  <a:lnTo>
                    <a:pt x="2297" y="2150"/>
                  </a:lnTo>
                  <a:lnTo>
                    <a:pt x="2304" y="2140"/>
                  </a:lnTo>
                  <a:lnTo>
                    <a:pt x="2312" y="2125"/>
                  </a:lnTo>
                  <a:lnTo>
                    <a:pt x="2320" y="2105"/>
                  </a:lnTo>
                  <a:lnTo>
                    <a:pt x="2329" y="2082"/>
                  </a:lnTo>
                  <a:lnTo>
                    <a:pt x="2337" y="2057"/>
                  </a:lnTo>
                  <a:lnTo>
                    <a:pt x="2346" y="2029"/>
                  </a:lnTo>
                  <a:lnTo>
                    <a:pt x="2355" y="1999"/>
                  </a:lnTo>
                  <a:lnTo>
                    <a:pt x="2363" y="1969"/>
                  </a:lnTo>
                  <a:lnTo>
                    <a:pt x="2371" y="1939"/>
                  </a:lnTo>
                  <a:lnTo>
                    <a:pt x="2379" y="1908"/>
                  </a:lnTo>
                  <a:lnTo>
                    <a:pt x="2386" y="1879"/>
                  </a:lnTo>
                  <a:lnTo>
                    <a:pt x="2392" y="1851"/>
                  </a:lnTo>
                  <a:lnTo>
                    <a:pt x="2398" y="1826"/>
                  </a:lnTo>
                  <a:lnTo>
                    <a:pt x="2403" y="1804"/>
                  </a:lnTo>
                  <a:lnTo>
                    <a:pt x="2408" y="1786"/>
                  </a:lnTo>
                  <a:lnTo>
                    <a:pt x="2411" y="1772"/>
                  </a:lnTo>
                  <a:lnTo>
                    <a:pt x="2413" y="1763"/>
                  </a:lnTo>
                  <a:lnTo>
                    <a:pt x="2413" y="1760"/>
                  </a:lnTo>
                  <a:lnTo>
                    <a:pt x="2415" y="1758"/>
                  </a:lnTo>
                  <a:lnTo>
                    <a:pt x="2419" y="1751"/>
                  </a:lnTo>
                  <a:lnTo>
                    <a:pt x="2424" y="1739"/>
                  </a:lnTo>
                  <a:lnTo>
                    <a:pt x="2430" y="1725"/>
                  </a:lnTo>
                  <a:lnTo>
                    <a:pt x="2437" y="1707"/>
                  </a:lnTo>
                  <a:lnTo>
                    <a:pt x="2444" y="1687"/>
                  </a:lnTo>
                  <a:lnTo>
                    <a:pt x="2450" y="1664"/>
                  </a:lnTo>
                  <a:lnTo>
                    <a:pt x="2454" y="1640"/>
                  </a:lnTo>
                  <a:lnTo>
                    <a:pt x="2456" y="1614"/>
                  </a:lnTo>
                  <a:lnTo>
                    <a:pt x="2455" y="1588"/>
                  </a:lnTo>
                  <a:lnTo>
                    <a:pt x="2451" y="1562"/>
                  </a:lnTo>
                  <a:lnTo>
                    <a:pt x="2442" y="1535"/>
                  </a:lnTo>
                  <a:lnTo>
                    <a:pt x="2436" y="1512"/>
                  </a:lnTo>
                  <a:lnTo>
                    <a:pt x="2436" y="1489"/>
                  </a:lnTo>
                  <a:lnTo>
                    <a:pt x="2441" y="1466"/>
                  </a:lnTo>
                  <a:lnTo>
                    <a:pt x="2450" y="1442"/>
                  </a:lnTo>
                  <a:lnTo>
                    <a:pt x="2462" y="1418"/>
                  </a:lnTo>
                  <a:lnTo>
                    <a:pt x="2477" y="1394"/>
                  </a:lnTo>
                  <a:lnTo>
                    <a:pt x="2494" y="1370"/>
                  </a:lnTo>
                  <a:lnTo>
                    <a:pt x="2511" y="1346"/>
                  </a:lnTo>
                  <a:lnTo>
                    <a:pt x="2529" y="1322"/>
                  </a:lnTo>
                  <a:lnTo>
                    <a:pt x="2546" y="1298"/>
                  </a:lnTo>
                  <a:lnTo>
                    <a:pt x="2561" y="1275"/>
                  </a:lnTo>
                  <a:lnTo>
                    <a:pt x="2574" y="1252"/>
                  </a:lnTo>
                  <a:lnTo>
                    <a:pt x="2584" y="1228"/>
                  </a:lnTo>
                  <a:lnTo>
                    <a:pt x="2590" y="1206"/>
                  </a:lnTo>
                  <a:lnTo>
                    <a:pt x="2592" y="1181"/>
                  </a:lnTo>
                  <a:lnTo>
                    <a:pt x="2591" y="1153"/>
                  </a:lnTo>
                  <a:lnTo>
                    <a:pt x="2588" y="1121"/>
                  </a:lnTo>
                  <a:lnTo>
                    <a:pt x="2583" y="1088"/>
                  </a:lnTo>
                  <a:lnTo>
                    <a:pt x="2576" y="1052"/>
                  </a:lnTo>
                  <a:lnTo>
                    <a:pt x="2568" y="1017"/>
                  </a:lnTo>
                  <a:lnTo>
                    <a:pt x="2558" y="983"/>
                  </a:lnTo>
                  <a:lnTo>
                    <a:pt x="2548" y="948"/>
                  </a:lnTo>
                  <a:lnTo>
                    <a:pt x="2536" y="916"/>
                  </a:lnTo>
                  <a:lnTo>
                    <a:pt x="2524" y="888"/>
                  </a:lnTo>
                  <a:lnTo>
                    <a:pt x="2511" y="862"/>
                  </a:lnTo>
                  <a:lnTo>
                    <a:pt x="2498" y="841"/>
                  </a:lnTo>
                  <a:lnTo>
                    <a:pt x="2485" y="825"/>
                  </a:lnTo>
                  <a:lnTo>
                    <a:pt x="2472" y="815"/>
                  </a:lnTo>
                  <a:lnTo>
                    <a:pt x="2458" y="806"/>
                  </a:lnTo>
                  <a:lnTo>
                    <a:pt x="2441" y="795"/>
                  </a:lnTo>
                  <a:lnTo>
                    <a:pt x="2422" y="779"/>
                  </a:lnTo>
                  <a:lnTo>
                    <a:pt x="2399" y="762"/>
                  </a:lnTo>
                  <a:lnTo>
                    <a:pt x="2376" y="742"/>
                  </a:lnTo>
                  <a:lnTo>
                    <a:pt x="2351" y="720"/>
                  </a:lnTo>
                  <a:lnTo>
                    <a:pt x="2323" y="697"/>
                  </a:lnTo>
                  <a:lnTo>
                    <a:pt x="2296" y="673"/>
                  </a:lnTo>
                  <a:lnTo>
                    <a:pt x="2267" y="650"/>
                  </a:lnTo>
                  <a:lnTo>
                    <a:pt x="2238" y="626"/>
                  </a:lnTo>
                  <a:lnTo>
                    <a:pt x="2208" y="603"/>
                  </a:lnTo>
                  <a:lnTo>
                    <a:pt x="2179" y="582"/>
                  </a:lnTo>
                  <a:lnTo>
                    <a:pt x="2149" y="563"/>
                  </a:lnTo>
                  <a:lnTo>
                    <a:pt x="2121" y="545"/>
                  </a:lnTo>
                  <a:lnTo>
                    <a:pt x="2101" y="530"/>
                  </a:lnTo>
                  <a:lnTo>
                    <a:pt x="2083" y="511"/>
                  </a:lnTo>
                  <a:lnTo>
                    <a:pt x="2067" y="489"/>
                  </a:lnTo>
                  <a:lnTo>
                    <a:pt x="2051" y="461"/>
                  </a:lnTo>
                  <a:lnTo>
                    <a:pt x="2038" y="431"/>
                  </a:lnTo>
                  <a:lnTo>
                    <a:pt x="2026" y="400"/>
                  </a:lnTo>
                  <a:lnTo>
                    <a:pt x="2015" y="366"/>
                  </a:lnTo>
                  <a:lnTo>
                    <a:pt x="2005" y="330"/>
                  </a:lnTo>
                  <a:lnTo>
                    <a:pt x="1995" y="295"/>
                  </a:lnTo>
                  <a:lnTo>
                    <a:pt x="1988" y="259"/>
                  </a:lnTo>
                  <a:lnTo>
                    <a:pt x="1982" y="225"/>
                  </a:lnTo>
                  <a:lnTo>
                    <a:pt x="1976" y="191"/>
                  </a:lnTo>
                  <a:lnTo>
                    <a:pt x="1907" y="181"/>
                  </a:lnTo>
                  <a:lnTo>
                    <a:pt x="1836" y="174"/>
                  </a:lnTo>
                  <a:lnTo>
                    <a:pt x="1763" y="172"/>
                  </a:lnTo>
                  <a:close/>
                  <a:moveTo>
                    <a:pt x="1764" y="0"/>
                  </a:moveTo>
                  <a:lnTo>
                    <a:pt x="1764" y="0"/>
                  </a:lnTo>
                  <a:lnTo>
                    <a:pt x="1858" y="4"/>
                  </a:lnTo>
                  <a:lnTo>
                    <a:pt x="1950" y="13"/>
                  </a:lnTo>
                  <a:lnTo>
                    <a:pt x="2039" y="29"/>
                  </a:lnTo>
                  <a:lnTo>
                    <a:pt x="2127" y="50"/>
                  </a:lnTo>
                  <a:lnTo>
                    <a:pt x="2212" y="78"/>
                  </a:lnTo>
                  <a:lnTo>
                    <a:pt x="2295" y="110"/>
                  </a:lnTo>
                  <a:lnTo>
                    <a:pt x="2375" y="149"/>
                  </a:lnTo>
                  <a:lnTo>
                    <a:pt x="2452" y="191"/>
                  </a:lnTo>
                  <a:lnTo>
                    <a:pt x="2527" y="239"/>
                  </a:lnTo>
                  <a:lnTo>
                    <a:pt x="2598" y="291"/>
                  </a:lnTo>
                  <a:lnTo>
                    <a:pt x="2665" y="349"/>
                  </a:lnTo>
                  <a:lnTo>
                    <a:pt x="2729" y="410"/>
                  </a:lnTo>
                  <a:lnTo>
                    <a:pt x="2789" y="476"/>
                  </a:lnTo>
                  <a:lnTo>
                    <a:pt x="2844" y="545"/>
                  </a:lnTo>
                  <a:lnTo>
                    <a:pt x="2896" y="618"/>
                  </a:lnTo>
                  <a:lnTo>
                    <a:pt x="2943" y="694"/>
                  </a:lnTo>
                  <a:lnTo>
                    <a:pt x="2984" y="773"/>
                  </a:lnTo>
                  <a:lnTo>
                    <a:pt x="3022" y="854"/>
                  </a:lnTo>
                  <a:lnTo>
                    <a:pt x="3054" y="940"/>
                  </a:lnTo>
                  <a:lnTo>
                    <a:pt x="3081" y="1027"/>
                  </a:lnTo>
                  <a:lnTo>
                    <a:pt x="3101" y="1117"/>
                  </a:lnTo>
                  <a:lnTo>
                    <a:pt x="3117" y="1210"/>
                  </a:lnTo>
                  <a:lnTo>
                    <a:pt x="3127" y="1304"/>
                  </a:lnTo>
                  <a:lnTo>
                    <a:pt x="3130" y="1399"/>
                  </a:lnTo>
                  <a:lnTo>
                    <a:pt x="3127" y="1494"/>
                  </a:lnTo>
                  <a:lnTo>
                    <a:pt x="3118" y="1588"/>
                  </a:lnTo>
                  <a:lnTo>
                    <a:pt x="3102" y="1680"/>
                  </a:lnTo>
                  <a:lnTo>
                    <a:pt x="3081" y="1771"/>
                  </a:lnTo>
                  <a:lnTo>
                    <a:pt x="3055" y="1858"/>
                  </a:lnTo>
                  <a:lnTo>
                    <a:pt x="3022" y="1943"/>
                  </a:lnTo>
                  <a:lnTo>
                    <a:pt x="2985" y="2025"/>
                  </a:lnTo>
                  <a:lnTo>
                    <a:pt x="2943" y="2104"/>
                  </a:lnTo>
                  <a:lnTo>
                    <a:pt x="2896" y="2180"/>
                  </a:lnTo>
                  <a:lnTo>
                    <a:pt x="2845" y="2253"/>
                  </a:lnTo>
                  <a:lnTo>
                    <a:pt x="2789" y="2322"/>
                  </a:lnTo>
                  <a:lnTo>
                    <a:pt x="2729" y="2388"/>
                  </a:lnTo>
                  <a:lnTo>
                    <a:pt x="2666" y="2449"/>
                  </a:lnTo>
                  <a:lnTo>
                    <a:pt x="2598" y="2506"/>
                  </a:lnTo>
                  <a:lnTo>
                    <a:pt x="2528" y="2559"/>
                  </a:lnTo>
                  <a:lnTo>
                    <a:pt x="2453" y="2607"/>
                  </a:lnTo>
                  <a:lnTo>
                    <a:pt x="2376" y="2649"/>
                  </a:lnTo>
                  <a:lnTo>
                    <a:pt x="2296" y="2688"/>
                  </a:lnTo>
                  <a:lnTo>
                    <a:pt x="2212" y="2720"/>
                  </a:lnTo>
                  <a:lnTo>
                    <a:pt x="2127" y="2747"/>
                  </a:lnTo>
                  <a:lnTo>
                    <a:pt x="2039" y="2769"/>
                  </a:lnTo>
                  <a:lnTo>
                    <a:pt x="1950" y="2785"/>
                  </a:lnTo>
                  <a:lnTo>
                    <a:pt x="1858" y="2794"/>
                  </a:lnTo>
                  <a:lnTo>
                    <a:pt x="1764" y="2797"/>
                  </a:lnTo>
                  <a:lnTo>
                    <a:pt x="1679" y="2795"/>
                  </a:lnTo>
                  <a:lnTo>
                    <a:pt x="1593" y="2787"/>
                  </a:lnTo>
                  <a:lnTo>
                    <a:pt x="1511" y="2774"/>
                  </a:lnTo>
                  <a:lnTo>
                    <a:pt x="1430" y="2755"/>
                  </a:lnTo>
                  <a:lnTo>
                    <a:pt x="1350" y="2732"/>
                  </a:lnTo>
                  <a:lnTo>
                    <a:pt x="1273" y="2704"/>
                  </a:lnTo>
                  <a:lnTo>
                    <a:pt x="1198" y="2670"/>
                  </a:lnTo>
                  <a:lnTo>
                    <a:pt x="1125" y="2634"/>
                  </a:lnTo>
                  <a:lnTo>
                    <a:pt x="1055" y="2592"/>
                  </a:lnTo>
                  <a:lnTo>
                    <a:pt x="987" y="2547"/>
                  </a:lnTo>
                  <a:lnTo>
                    <a:pt x="922" y="2498"/>
                  </a:lnTo>
                  <a:lnTo>
                    <a:pt x="384" y="3041"/>
                  </a:lnTo>
                  <a:lnTo>
                    <a:pt x="382" y="3039"/>
                  </a:lnTo>
                  <a:lnTo>
                    <a:pt x="356" y="3061"/>
                  </a:lnTo>
                  <a:lnTo>
                    <a:pt x="329" y="3079"/>
                  </a:lnTo>
                  <a:lnTo>
                    <a:pt x="300" y="3091"/>
                  </a:lnTo>
                  <a:lnTo>
                    <a:pt x="270" y="3101"/>
                  </a:lnTo>
                  <a:lnTo>
                    <a:pt x="238" y="3105"/>
                  </a:lnTo>
                  <a:lnTo>
                    <a:pt x="208" y="3104"/>
                  </a:lnTo>
                  <a:lnTo>
                    <a:pt x="176" y="3100"/>
                  </a:lnTo>
                  <a:lnTo>
                    <a:pt x="146" y="3090"/>
                  </a:lnTo>
                  <a:lnTo>
                    <a:pt x="117" y="3078"/>
                  </a:lnTo>
                  <a:lnTo>
                    <a:pt x="90" y="3060"/>
                  </a:lnTo>
                  <a:lnTo>
                    <a:pt x="65" y="3037"/>
                  </a:lnTo>
                  <a:lnTo>
                    <a:pt x="44" y="3012"/>
                  </a:lnTo>
                  <a:lnTo>
                    <a:pt x="26" y="2984"/>
                  </a:lnTo>
                  <a:lnTo>
                    <a:pt x="13" y="2955"/>
                  </a:lnTo>
                  <a:lnTo>
                    <a:pt x="4" y="2924"/>
                  </a:lnTo>
                  <a:lnTo>
                    <a:pt x="0" y="2892"/>
                  </a:lnTo>
                  <a:lnTo>
                    <a:pt x="0" y="2860"/>
                  </a:lnTo>
                  <a:lnTo>
                    <a:pt x="4" y="2828"/>
                  </a:lnTo>
                  <a:lnTo>
                    <a:pt x="12" y="2797"/>
                  </a:lnTo>
                  <a:lnTo>
                    <a:pt x="25" y="2767"/>
                  </a:lnTo>
                  <a:lnTo>
                    <a:pt x="43" y="2739"/>
                  </a:lnTo>
                  <a:lnTo>
                    <a:pt x="64" y="2713"/>
                  </a:lnTo>
                  <a:lnTo>
                    <a:pt x="62" y="2712"/>
                  </a:lnTo>
                  <a:lnTo>
                    <a:pt x="617" y="2153"/>
                  </a:lnTo>
                  <a:lnTo>
                    <a:pt x="573" y="2079"/>
                  </a:lnTo>
                  <a:lnTo>
                    <a:pt x="534" y="2002"/>
                  </a:lnTo>
                  <a:lnTo>
                    <a:pt x="500" y="1923"/>
                  </a:lnTo>
                  <a:lnTo>
                    <a:pt x="469" y="1841"/>
                  </a:lnTo>
                  <a:lnTo>
                    <a:pt x="445" y="1756"/>
                  </a:lnTo>
                  <a:lnTo>
                    <a:pt x="425" y="1670"/>
                  </a:lnTo>
                  <a:lnTo>
                    <a:pt x="411" y="1581"/>
                  </a:lnTo>
                  <a:lnTo>
                    <a:pt x="402" y="1490"/>
                  </a:lnTo>
                  <a:lnTo>
                    <a:pt x="399" y="1399"/>
                  </a:lnTo>
                  <a:lnTo>
                    <a:pt x="402" y="1304"/>
                  </a:lnTo>
                  <a:lnTo>
                    <a:pt x="411" y="1210"/>
                  </a:lnTo>
                  <a:lnTo>
                    <a:pt x="426" y="1117"/>
                  </a:lnTo>
                  <a:lnTo>
                    <a:pt x="448" y="1027"/>
                  </a:lnTo>
                  <a:lnTo>
                    <a:pt x="474" y="940"/>
                  </a:lnTo>
                  <a:lnTo>
                    <a:pt x="507" y="854"/>
                  </a:lnTo>
                  <a:lnTo>
                    <a:pt x="543" y="773"/>
                  </a:lnTo>
                  <a:lnTo>
                    <a:pt x="585" y="694"/>
                  </a:lnTo>
                  <a:lnTo>
                    <a:pt x="633" y="618"/>
                  </a:lnTo>
                  <a:lnTo>
                    <a:pt x="684" y="545"/>
                  </a:lnTo>
                  <a:lnTo>
                    <a:pt x="740" y="476"/>
                  </a:lnTo>
                  <a:lnTo>
                    <a:pt x="799" y="410"/>
                  </a:lnTo>
                  <a:lnTo>
                    <a:pt x="863" y="349"/>
                  </a:lnTo>
                  <a:lnTo>
                    <a:pt x="930" y="291"/>
                  </a:lnTo>
                  <a:lnTo>
                    <a:pt x="1001" y="239"/>
                  </a:lnTo>
                  <a:lnTo>
                    <a:pt x="1076" y="191"/>
                  </a:lnTo>
                  <a:lnTo>
                    <a:pt x="1153" y="149"/>
                  </a:lnTo>
                  <a:lnTo>
                    <a:pt x="1233" y="110"/>
                  </a:lnTo>
                  <a:lnTo>
                    <a:pt x="1317" y="78"/>
                  </a:lnTo>
                  <a:lnTo>
                    <a:pt x="1402" y="50"/>
                  </a:lnTo>
                  <a:lnTo>
                    <a:pt x="1490" y="29"/>
                  </a:lnTo>
                  <a:lnTo>
                    <a:pt x="1579" y="13"/>
                  </a:lnTo>
                  <a:lnTo>
                    <a:pt x="1671" y="4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59" name="Rounded Rectangle 175"/>
          <p:cNvSpPr/>
          <p:nvPr/>
        </p:nvSpPr>
        <p:spPr>
          <a:xfrm>
            <a:off x="6500401" y="4385497"/>
            <a:ext cx="4212294" cy="207506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>
            <a:outerShdw blurRad="127000" dist="38100" dir="2700000" algn="tl" rotWithShape="0">
              <a:sysClr val="windowText" lastClr="000000">
                <a:lumMod val="95000"/>
                <a:lumOff val="5000"/>
                <a:alpha val="60000"/>
              </a:sysClr>
            </a:outerShdw>
          </a:effectLst>
        </p:spPr>
        <p:txBody>
          <a:bodyPr rtlCol="0" anchor="ctr"/>
          <a:lstStyle/>
          <a:p>
            <a:pPr lvl="0">
              <a:defRPr/>
            </a:pPr>
            <a:r>
              <a:rPr lang="zh-CN" altLang="zh-CN" sz="900" dirty="0"/>
              <a:t>每当光标移动，会在右下角的状态栏中显示当前光标的位置</a:t>
            </a:r>
            <a:endParaRPr kumimoji="0" lang="en-IN" sz="9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30" y="5142433"/>
            <a:ext cx="3909096" cy="45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65" y="5858625"/>
            <a:ext cx="2025156" cy="38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421778" y="408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+mn-ea"/>
              </a:rPr>
              <a:t>文本编辑器</a:t>
            </a:r>
            <a:endParaRPr lang="zh-CN" altLang="en-US" sz="3200" dirty="0">
              <a:latin typeface="+mn-ea"/>
            </a:endParaRPr>
          </a:p>
        </p:txBody>
      </p:sp>
      <p:sp>
        <p:nvSpPr>
          <p:cNvPr id="165" name="椭圆 164"/>
          <p:cNvSpPr>
            <a:spLocks noChangeAspect="1"/>
          </p:cNvSpPr>
          <p:nvPr/>
        </p:nvSpPr>
        <p:spPr>
          <a:xfrm>
            <a:off x="1379900" y="246768"/>
            <a:ext cx="1611242" cy="16112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ScintillaNET</a:t>
            </a:r>
            <a:r>
              <a:rPr lang="en-US" altLang="zh-CN" sz="1200" b="1" dirty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 </a:t>
            </a:r>
            <a:r>
              <a:rPr lang="en-US" altLang="zh-CN" sz="1200" b="1" dirty="0" smtClean="0">
                <a:solidFill>
                  <a:schemeClr val="tx2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3.5.10</a:t>
            </a:r>
            <a:endParaRPr lang="zh-CN" altLang="en-US" sz="1200" b="1" dirty="0">
              <a:solidFill>
                <a:schemeClr val="tx2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66" name="空心弧 165"/>
          <p:cNvSpPr>
            <a:spLocks noChangeAspect="1"/>
          </p:cNvSpPr>
          <p:nvPr/>
        </p:nvSpPr>
        <p:spPr>
          <a:xfrm rot="5400000" flipH="1">
            <a:off x="1251613" y="113245"/>
            <a:ext cx="1878289" cy="1878289"/>
          </a:xfrm>
          <a:prstGeom prst="blockArc">
            <a:avLst>
              <a:gd name="adj1" fmla="val 105712"/>
              <a:gd name="adj2" fmla="val 8666031"/>
              <a:gd name="adj3" fmla="val 68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11713438" y="3398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30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-4.07407E-6 L -0.01419 -0.08819 " pathEditMode="relative" rAng="0" ptsTypes="AA">
                                      <p:cBhvr>
                                        <p:cTn id="687" dur="200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4421"/>
                                    </p:animMotion>
                                  </p:childTnLst>
                                </p:cTn>
                              </p:par>
                              <p:par>
                                <p:cTn id="68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4.81481E-6 L 0.01666 0.10024 " pathEditMode="relative" rAng="0" ptsTypes="AA">
                                      <p:cBhvr>
                                        <p:cTn id="692" dur="20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5000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1" presetID="2" presetClass="entr" presetSubtype="8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3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4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4250"/>
                            </p:stCondLst>
                            <p:childTnLst>
                              <p:par>
                                <p:cTn id="7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 animBg="1"/>
      <p:bldP spid="123" grpId="0" animBg="1"/>
      <p:bldP spid="124" grpId="0" animBg="1"/>
      <p:bldP spid="125" grpId="0" animBg="1"/>
      <p:bldP spid="125" grpId="1" animBg="1"/>
      <p:bldP spid="127" grpId="0" animBg="1"/>
      <p:bldP spid="127" grpId="1" animBg="1"/>
      <p:bldP spid="131" grpId="0"/>
      <p:bldP spid="132" grpId="0" animBg="1"/>
      <p:bldP spid="140" grpId="0" animBg="1"/>
      <p:bldP spid="142" grpId="0" animBg="1"/>
      <p:bldP spid="147" grpId="0" animBg="1"/>
      <p:bldP spid="159" grpId="0" animBg="1"/>
      <p:bldP spid="165" grpId="0" animBg="1"/>
      <p:bldP spid="16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雷锋PPT网www.lfppt.com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59687" y="2464544"/>
            <a:ext cx="8797966" cy="8786911"/>
          </a:xfrm>
          <a:prstGeom prst="rect">
            <a:avLst/>
          </a:prstGeom>
        </p:spPr>
      </p:pic>
      <p:sp>
        <p:nvSpPr>
          <p:cNvPr id="4" name="PA_库_文本框 3"/>
          <p:cNvSpPr txBox="1"/>
          <p:nvPr>
            <p:custDataLst>
              <p:tags r:id="rId2"/>
            </p:custDataLst>
          </p:nvPr>
        </p:nvSpPr>
        <p:spPr>
          <a:xfrm>
            <a:off x="3738457" y="761999"/>
            <a:ext cx="4715084" cy="273921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/>
              <a:t>Part2 </a:t>
            </a:r>
          </a:p>
          <a:p>
            <a:pPr algn="ctr"/>
            <a:r>
              <a:rPr lang="en-US" altLang="zh-CN" sz="4400" dirty="0" smtClean="0"/>
              <a:t>python</a:t>
            </a:r>
            <a:r>
              <a:rPr lang="zh-CN" altLang="zh-CN" sz="4400" dirty="0"/>
              <a:t>编译</a:t>
            </a:r>
            <a:r>
              <a:rPr lang="zh-CN" altLang="zh-CN" sz="4400" dirty="0" smtClean="0"/>
              <a:t>功能</a:t>
            </a:r>
            <a:endParaRPr lang="en-US" altLang="zh-CN" sz="4400" dirty="0" smtClean="0"/>
          </a:p>
          <a:p>
            <a:pPr algn="ctr"/>
            <a:r>
              <a:rPr lang="zh-CN" altLang="zh-CN" dirty="0"/>
              <a:t>词法分析、语法分析、中间代码生成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  <a:p>
            <a:pPr algn="ctr"/>
            <a:endParaRPr lang="zh-CN" altLang="en-US" sz="6600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167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47A0862-70F8-40EE-AAE0-B717FA3BCB8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创新赢未来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1230</Words>
  <Application>Microsoft Office PowerPoint</Application>
  <PresentationFormat>宽屏</PresentationFormat>
  <Paragraphs>216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 Unicode MS</vt:lpstr>
      <vt:lpstr>Montserrat Hairline</vt:lpstr>
      <vt:lpstr>Poppins Light</vt:lpstr>
      <vt:lpstr>宋体</vt:lpstr>
      <vt:lpstr>等线</vt:lpstr>
      <vt:lpstr>等线 Light</vt:lpstr>
      <vt:lpstr>造字工房尚雅（非商用）常规体</vt:lpstr>
      <vt:lpstr>造字工房朗宋（非商用）常规体</vt:lpstr>
      <vt:lpstr>Arial</vt:lpstr>
      <vt:lpstr>Bauhaus 93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雷锋PPT网www.lfppt.com</Company>
  <LinksUpToDate>false</LinksUpToDate>
  <SharedDoc>false</SharedDoc>
  <HyperlinkBase>雷锋PPT网www.lfppt.com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雷锋PPT网www.lfppt.com</dc:title>
  <dc:subject>雷锋PPT网www.lfppt.com</dc:subject>
  <dc:creator>雷锋PPT网www.lfppt.com</dc:creator>
  <cp:keywords>雷锋PPT网www.lfppt.com</cp:keywords>
  <dc:description>雷锋PPT网www.lfppt.com</dc:description>
  <cp:lastModifiedBy>Administrator</cp:lastModifiedBy>
  <cp:revision>95</cp:revision>
  <dcterms:created xsi:type="dcterms:W3CDTF">2018-03-08T09:05:20Z</dcterms:created>
  <dcterms:modified xsi:type="dcterms:W3CDTF">2019-01-10T12:53:01Z</dcterms:modified>
  <cp:category>雷锋PPT网www.lfppt.com</cp:category>
  <cp:contentStatus>雷锋PPT网www.lfppt.com</cp:contentStatus>
</cp:coreProperties>
</file>